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79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6" d="100"/>
          <a:sy n="56" d="100"/>
        </p:scale>
        <p:origin x="1554" y="66"/>
      </p:cViewPr>
      <p:guideLst>
        <p:guide orient="horz" pos="2183"/>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771457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374924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Tahsine/SpaceX-Capstone/blob/97105c195ca9cd7264a562e4c0a1bd581e933f9c/spacex_launch_dash.csv"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Tahsine K. SALAMI</a:t>
            </a:r>
          </a:p>
          <a:p>
            <a:r>
              <a:rPr lang="en-US" dirty="0">
                <a:solidFill>
                  <a:schemeClr val="bg2"/>
                </a:solidFill>
                <a:latin typeface="Abadi" panose="020B0604020104020204" pitchFamily="34" charset="0"/>
                <a:ea typeface="SF Pro" pitchFamily="2" charset="0"/>
                <a:cs typeface="SF Pro" pitchFamily="2" charset="0"/>
              </a:rPr>
              <a:t>28/08/2024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7366"/>
            <a:ext cx="10687961" cy="5039845"/>
          </a:xfrm>
          <a:prstGeom prst="rect">
            <a:avLst/>
          </a:prstGeom>
        </p:spPr>
        <p:txBody>
          <a:bodyPr/>
          <a:lstStyle/>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GitHub URL : </a:t>
            </a:r>
            <a:r>
              <a:rPr lang="en-US" sz="2000" dirty="0">
                <a:solidFill>
                  <a:srgbClr val="0948CB"/>
                </a:solidFill>
                <a:latin typeface="Abadi" panose="020B0604020104020204" pitchFamily="34" charset="0"/>
              </a:rPr>
              <a:t>https://github.com/Tahsine/SpaceX-Capstone/blob/97105c195ca9cd7264a562e4c0a1bd581e933f9c/labs-jupyter-spacex-Data%20wrangling.ipynb</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Ellipse 1">
            <a:extLst>
              <a:ext uri="{FF2B5EF4-FFF2-40B4-BE49-F238E27FC236}">
                <a16:creationId xmlns:a16="http://schemas.microsoft.com/office/drawing/2014/main" id="{2C9ECA48-281C-C25D-A07B-9E7C782EE9F5}"/>
              </a:ext>
            </a:extLst>
          </p:cNvPr>
          <p:cNvSpPr/>
          <p:nvPr/>
        </p:nvSpPr>
        <p:spPr>
          <a:xfrm>
            <a:off x="1088487" y="1731028"/>
            <a:ext cx="2270235" cy="1261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Handling </a:t>
            </a:r>
            <a:r>
              <a:rPr lang="fr-FR" dirty="0" err="1"/>
              <a:t>Missing</a:t>
            </a:r>
            <a:r>
              <a:rPr lang="fr-FR" dirty="0"/>
              <a:t>  Values</a:t>
            </a:r>
            <a:endParaRPr lang="en-US" dirty="0"/>
          </a:p>
        </p:txBody>
      </p:sp>
      <p:sp>
        <p:nvSpPr>
          <p:cNvPr id="6" name="Ellipse 5">
            <a:extLst>
              <a:ext uri="{FF2B5EF4-FFF2-40B4-BE49-F238E27FC236}">
                <a16:creationId xmlns:a16="http://schemas.microsoft.com/office/drawing/2014/main" id="{4D85879C-473F-94DE-3677-D6710627B811}"/>
              </a:ext>
            </a:extLst>
          </p:cNvPr>
          <p:cNvSpPr/>
          <p:nvPr/>
        </p:nvSpPr>
        <p:spPr>
          <a:xfrm>
            <a:off x="4892693" y="1731028"/>
            <a:ext cx="2270235" cy="1261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Launch Count by Site</a:t>
            </a:r>
            <a:endParaRPr lang="en-US" dirty="0"/>
          </a:p>
        </p:txBody>
      </p:sp>
      <p:sp>
        <p:nvSpPr>
          <p:cNvPr id="9" name="Ellipse 8">
            <a:extLst>
              <a:ext uri="{FF2B5EF4-FFF2-40B4-BE49-F238E27FC236}">
                <a16:creationId xmlns:a16="http://schemas.microsoft.com/office/drawing/2014/main" id="{863275CC-0E40-B8AB-BD1A-570DD825A952}"/>
              </a:ext>
            </a:extLst>
          </p:cNvPr>
          <p:cNvSpPr/>
          <p:nvPr/>
        </p:nvSpPr>
        <p:spPr>
          <a:xfrm>
            <a:off x="8819604" y="1731028"/>
            <a:ext cx="2270235" cy="1261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Obit </a:t>
            </a:r>
            <a:r>
              <a:rPr lang="fr-FR" dirty="0" err="1"/>
              <a:t>Analysis</a:t>
            </a:r>
            <a:endParaRPr lang="en-US" dirty="0"/>
          </a:p>
        </p:txBody>
      </p:sp>
      <p:sp>
        <p:nvSpPr>
          <p:cNvPr id="11" name="Ellipse 10">
            <a:extLst>
              <a:ext uri="{FF2B5EF4-FFF2-40B4-BE49-F238E27FC236}">
                <a16:creationId xmlns:a16="http://schemas.microsoft.com/office/drawing/2014/main" id="{998AEF8B-CF78-671D-9B56-49906FBF23A7}"/>
              </a:ext>
            </a:extLst>
          </p:cNvPr>
          <p:cNvSpPr/>
          <p:nvPr/>
        </p:nvSpPr>
        <p:spPr>
          <a:xfrm>
            <a:off x="8819603" y="3824793"/>
            <a:ext cx="2270235" cy="1261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Mission </a:t>
            </a:r>
            <a:r>
              <a:rPr lang="fr-FR" dirty="0" err="1"/>
              <a:t>Outcome</a:t>
            </a:r>
            <a:r>
              <a:rPr lang="fr-FR" dirty="0"/>
              <a:t> Evaluation</a:t>
            </a:r>
            <a:endParaRPr lang="en-US" dirty="0"/>
          </a:p>
        </p:txBody>
      </p:sp>
      <p:sp>
        <p:nvSpPr>
          <p:cNvPr id="12" name="Ellipse 11">
            <a:extLst>
              <a:ext uri="{FF2B5EF4-FFF2-40B4-BE49-F238E27FC236}">
                <a16:creationId xmlns:a16="http://schemas.microsoft.com/office/drawing/2014/main" id="{D279E9D0-960A-612F-D62A-286FE4ACE32D}"/>
              </a:ext>
            </a:extLst>
          </p:cNvPr>
          <p:cNvSpPr/>
          <p:nvPr/>
        </p:nvSpPr>
        <p:spPr>
          <a:xfrm>
            <a:off x="4960076" y="3824793"/>
            <a:ext cx="2270235" cy="1261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Create</a:t>
            </a:r>
            <a:r>
              <a:rPr lang="fr-FR" dirty="0"/>
              <a:t> Landing </a:t>
            </a:r>
            <a:r>
              <a:rPr lang="fr-FR" dirty="0" err="1"/>
              <a:t>Success</a:t>
            </a:r>
            <a:r>
              <a:rPr lang="fr-FR" dirty="0"/>
              <a:t> Indicator</a:t>
            </a:r>
            <a:endParaRPr lang="en-US" dirty="0"/>
          </a:p>
        </p:txBody>
      </p:sp>
      <p:cxnSp>
        <p:nvCxnSpPr>
          <p:cNvPr id="13" name="Connecteur droit avec flèche 12">
            <a:extLst>
              <a:ext uri="{FF2B5EF4-FFF2-40B4-BE49-F238E27FC236}">
                <a16:creationId xmlns:a16="http://schemas.microsoft.com/office/drawing/2014/main" id="{8FE54DA3-7871-5F10-FA6F-888CE76161C6}"/>
              </a:ext>
            </a:extLst>
          </p:cNvPr>
          <p:cNvCxnSpPr>
            <a:stCxn id="2" idx="6"/>
            <a:endCxn id="6" idx="2"/>
          </p:cNvCxnSpPr>
          <p:nvPr/>
        </p:nvCxnSpPr>
        <p:spPr>
          <a:xfrm>
            <a:off x="3358722" y="2361649"/>
            <a:ext cx="15339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2030EFAC-1047-418F-CE07-4A9DF2E14501}"/>
              </a:ext>
            </a:extLst>
          </p:cNvPr>
          <p:cNvCxnSpPr>
            <a:stCxn id="6" idx="6"/>
            <a:endCxn id="9" idx="2"/>
          </p:cNvCxnSpPr>
          <p:nvPr/>
        </p:nvCxnSpPr>
        <p:spPr>
          <a:xfrm>
            <a:off x="7162928" y="2361649"/>
            <a:ext cx="16566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a:extLst>
              <a:ext uri="{FF2B5EF4-FFF2-40B4-BE49-F238E27FC236}">
                <a16:creationId xmlns:a16="http://schemas.microsoft.com/office/drawing/2014/main" id="{50777BB8-A0FA-7FD6-4830-9B7B67D67424}"/>
              </a:ext>
            </a:extLst>
          </p:cNvPr>
          <p:cNvCxnSpPr>
            <a:stCxn id="9" idx="4"/>
            <a:endCxn id="11" idx="0"/>
          </p:cNvCxnSpPr>
          <p:nvPr/>
        </p:nvCxnSpPr>
        <p:spPr>
          <a:xfrm flipH="1">
            <a:off x="9954721" y="2992270"/>
            <a:ext cx="1" cy="832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26083151-CC4D-9FDE-9A87-0A2100F0FEBE}"/>
              </a:ext>
            </a:extLst>
          </p:cNvPr>
          <p:cNvCxnSpPr>
            <a:stCxn id="11" idx="2"/>
            <a:endCxn id="12" idx="6"/>
          </p:cNvCxnSpPr>
          <p:nvPr/>
        </p:nvCxnSpPr>
        <p:spPr>
          <a:xfrm flipH="1">
            <a:off x="7230311" y="4455414"/>
            <a:ext cx="1589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515601" cy="449372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 For visualization, we used:</a:t>
            </a:r>
          </a:p>
          <a:p>
            <a:pPr>
              <a:lnSpc>
                <a:spcPct val="100000"/>
              </a:lnSpc>
              <a:spcBef>
                <a:spcPts val="1400"/>
              </a:spcBef>
            </a:pPr>
            <a:r>
              <a:rPr lang="en-US" sz="2200" dirty="0">
                <a:solidFill>
                  <a:schemeClr val="accent3">
                    <a:lumMod val="25000"/>
                  </a:schemeClr>
                </a:solidFill>
                <a:latin typeface="Abadi"/>
              </a:rPr>
              <a:t>Scatter plot:</a:t>
            </a:r>
          </a:p>
          <a:p>
            <a:pPr lvl="1">
              <a:lnSpc>
                <a:spcPct val="100000"/>
              </a:lnSpc>
              <a:spcBef>
                <a:spcPts val="1400"/>
              </a:spcBef>
            </a:pPr>
            <a:r>
              <a:rPr lang="en-US" sz="1800" dirty="0">
                <a:solidFill>
                  <a:schemeClr val="accent3">
                    <a:lumMod val="25000"/>
                  </a:schemeClr>
                </a:solidFill>
                <a:latin typeface="Abadi"/>
              </a:rPr>
              <a:t>Allow us to explore the relationships between different continuous variables</a:t>
            </a:r>
          </a:p>
          <a:p>
            <a:pPr>
              <a:lnSpc>
                <a:spcPct val="100000"/>
              </a:lnSpc>
              <a:spcBef>
                <a:spcPts val="1400"/>
              </a:spcBef>
            </a:pPr>
            <a:r>
              <a:rPr lang="en-US" sz="2200" dirty="0">
                <a:solidFill>
                  <a:schemeClr val="accent3">
                    <a:lumMod val="25000"/>
                  </a:schemeClr>
                </a:solidFill>
                <a:latin typeface="Abadi"/>
              </a:rPr>
              <a:t>Bar Chart</a:t>
            </a:r>
          </a:p>
          <a:p>
            <a:pPr lvl="1">
              <a:lnSpc>
                <a:spcPct val="100000"/>
              </a:lnSpc>
              <a:spcBef>
                <a:spcPts val="1400"/>
              </a:spcBef>
            </a:pPr>
            <a:r>
              <a:rPr lang="en-US" sz="1800" dirty="0">
                <a:solidFill>
                  <a:schemeClr val="accent3">
                    <a:lumMod val="25000"/>
                  </a:schemeClr>
                </a:solidFill>
                <a:latin typeface="Abadi"/>
              </a:rPr>
              <a:t>Is ideal for comparing success rates between different categories, here orbit types,</a:t>
            </a:r>
          </a:p>
          <a:p>
            <a:pPr>
              <a:lnSpc>
                <a:spcPct val="100000"/>
              </a:lnSpc>
              <a:spcBef>
                <a:spcPts val="1400"/>
              </a:spcBef>
            </a:pPr>
            <a:r>
              <a:rPr lang="en-US" sz="2200" dirty="0">
                <a:solidFill>
                  <a:schemeClr val="accent3">
                    <a:lumMod val="25000"/>
                  </a:schemeClr>
                </a:solidFill>
                <a:latin typeface="Abadi"/>
              </a:rPr>
              <a:t>Line Chart</a:t>
            </a:r>
          </a:p>
          <a:p>
            <a:pPr lvl="1">
              <a:lnSpc>
                <a:spcPct val="100000"/>
              </a:lnSpc>
              <a:spcBef>
                <a:spcPts val="1400"/>
              </a:spcBef>
            </a:pPr>
            <a:r>
              <a:rPr lang="en-US" sz="1800" dirty="0">
                <a:solidFill>
                  <a:schemeClr val="accent3">
                    <a:lumMod val="25000"/>
                  </a:schemeClr>
                </a:solidFill>
                <a:latin typeface="Abadi"/>
              </a:rPr>
              <a:t>Is used to visualize trends over a period of time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rgbClr val="0948CB"/>
                </a:solidFill>
                <a:latin typeface="Abadi" panose="020B0604020104020204" pitchFamily="34" charset="0"/>
              </a:rPr>
              <a:t>https://github.com/Tahsine/SpaceX-Capstone/blob/97105c195ca9cd7264a562e4c0a1bd581e933f9c/jupyter-labs-eda-dataviz.ipynb</a:t>
            </a:r>
            <a:endParaRPr lang="en-US" dirty="0">
              <a:solidFill>
                <a:srgbClr val="0948CB"/>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rPr>
              <a:t>SQL queries we used :</a:t>
            </a:r>
          </a:p>
          <a:p>
            <a:pPr>
              <a:lnSpc>
                <a:spcPct val="100000"/>
              </a:lnSpc>
              <a:spcBef>
                <a:spcPts val="1400"/>
              </a:spcBef>
            </a:pPr>
            <a:r>
              <a:rPr lang="en-US" sz="1600" dirty="0">
                <a:solidFill>
                  <a:schemeClr val="accent3">
                    <a:lumMod val="25000"/>
                  </a:schemeClr>
                </a:solidFill>
                <a:latin typeface="Abadi"/>
              </a:rPr>
              <a:t>Created a table named SPACEXTABLE to store launch data.</a:t>
            </a:r>
          </a:p>
          <a:p>
            <a:pPr>
              <a:lnSpc>
                <a:spcPct val="100000"/>
              </a:lnSpc>
              <a:spcBef>
                <a:spcPts val="1400"/>
              </a:spcBef>
            </a:pPr>
            <a:r>
              <a:rPr lang="en-US" sz="1600" dirty="0">
                <a:solidFill>
                  <a:schemeClr val="accent3">
                    <a:lumMod val="25000"/>
                  </a:schemeClr>
                </a:solidFill>
                <a:latin typeface="Abadi"/>
              </a:rPr>
              <a:t>Display queries</a:t>
            </a:r>
          </a:p>
          <a:p>
            <a:pPr>
              <a:lnSpc>
                <a:spcPct val="100000"/>
              </a:lnSpc>
              <a:spcBef>
                <a:spcPts val="1400"/>
              </a:spcBef>
            </a:pPr>
            <a:r>
              <a:rPr lang="en-US" sz="1600" dirty="0">
                <a:solidFill>
                  <a:schemeClr val="accent3">
                    <a:lumMod val="25000"/>
                  </a:schemeClr>
                </a:solidFill>
                <a:latin typeface="Abadi"/>
              </a:rPr>
              <a:t>Query on successful landings</a:t>
            </a:r>
          </a:p>
          <a:p>
            <a:pPr>
              <a:lnSpc>
                <a:spcPct val="100000"/>
              </a:lnSpc>
              <a:spcBef>
                <a:spcPts val="1400"/>
              </a:spcBef>
            </a:pPr>
            <a:r>
              <a:rPr lang="en-US" sz="1600" dirty="0">
                <a:solidFill>
                  <a:schemeClr val="accent3">
                    <a:lumMod val="25000"/>
                  </a:schemeClr>
                </a:solidFill>
                <a:latin typeface="Abadi"/>
              </a:rPr>
              <a:t>Query on specific boosters</a:t>
            </a:r>
          </a:p>
          <a:p>
            <a:pPr>
              <a:lnSpc>
                <a:spcPct val="100000"/>
              </a:lnSpc>
              <a:spcBef>
                <a:spcPts val="1400"/>
              </a:spcBef>
            </a:pPr>
            <a:r>
              <a:rPr lang="en-US" sz="1600" dirty="0">
                <a:solidFill>
                  <a:schemeClr val="accent3">
                    <a:lumMod val="25000"/>
                  </a:schemeClr>
                </a:solidFill>
                <a:latin typeface="Abadi"/>
              </a:rPr>
              <a:t>Mission Statistics</a:t>
            </a:r>
          </a:p>
          <a:p>
            <a:pPr>
              <a:lnSpc>
                <a:spcPct val="100000"/>
              </a:lnSpc>
              <a:spcBef>
                <a:spcPts val="1400"/>
              </a:spcBef>
            </a:pPr>
            <a:r>
              <a:rPr lang="en-US" sz="1600" dirty="0">
                <a:solidFill>
                  <a:schemeClr val="accent3">
                    <a:lumMod val="25000"/>
                  </a:schemeClr>
                </a:solidFill>
                <a:latin typeface="Abadi"/>
              </a:rPr>
              <a:t>Booster analysis:</a:t>
            </a:r>
          </a:p>
          <a:p>
            <a:pPr>
              <a:lnSpc>
                <a:spcPct val="100000"/>
              </a:lnSpc>
              <a:spcBef>
                <a:spcPts val="1400"/>
              </a:spcBef>
            </a:pPr>
            <a:r>
              <a:rPr lang="en-US" sz="1600" dirty="0">
                <a:solidFill>
                  <a:schemeClr val="accent3">
                    <a:lumMod val="25000"/>
                  </a:schemeClr>
                </a:solidFill>
                <a:latin typeface="Abadi"/>
              </a:rPr>
              <a:t>Temporal query on landing failures</a:t>
            </a:r>
          </a:p>
          <a:p>
            <a:pPr>
              <a:lnSpc>
                <a:spcPct val="100000"/>
              </a:lnSpc>
              <a:spcBef>
                <a:spcPts val="1400"/>
              </a:spcBef>
            </a:pPr>
            <a:r>
              <a:rPr lang="en-US" sz="1600" dirty="0">
                <a:solidFill>
                  <a:schemeClr val="accent3">
                    <a:lumMod val="25000"/>
                  </a:schemeClr>
                </a:solidFill>
                <a:latin typeface="Abadi"/>
              </a:rPr>
              <a:t>Ranking of landing results</a:t>
            </a:r>
            <a:endParaRPr lang="en-US" sz="1600" dirty="0"/>
          </a:p>
          <a:p>
            <a:pPr marL="0" indent="0">
              <a:buNone/>
            </a:pPr>
            <a:r>
              <a:rPr lang="en-US" sz="1600" dirty="0"/>
              <a:t>GitHub URL </a:t>
            </a:r>
            <a:r>
              <a:rPr lang="en-US" sz="1600" dirty="0">
                <a:solidFill>
                  <a:srgbClr val="0948CB"/>
                </a:solidFill>
              </a:rPr>
              <a:t>: https://github.com/Tahsine/SpaceX-Capstone/blob/97105c195ca9cd7264a562e4c0a1bd581e933f9c/jupyter-labs-eda-sql-coursera_sqllite.ipynb</a:t>
            </a:r>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objects like : Marker, Circle, Lines</a:t>
            </a:r>
          </a:p>
          <a:p>
            <a:pPr lvl="1">
              <a:lnSpc>
                <a:spcPct val="100000"/>
              </a:lnSpc>
              <a:spcBef>
                <a:spcPts val="1400"/>
              </a:spcBef>
            </a:pPr>
            <a:r>
              <a:rPr lang="en-US" sz="1800" b="1" dirty="0">
                <a:solidFill>
                  <a:schemeClr val="accent3">
                    <a:lumMod val="25000"/>
                  </a:schemeClr>
                </a:solidFill>
                <a:latin typeface="Abadi" panose="020B0604020104020204" pitchFamily="34" charset="0"/>
              </a:rPr>
              <a:t>Markers :</a:t>
            </a:r>
            <a:r>
              <a:rPr lang="en-US" sz="1800" dirty="0">
                <a:solidFill>
                  <a:schemeClr val="accent3">
                    <a:lumMod val="25000"/>
                  </a:schemeClr>
                </a:solidFill>
                <a:latin typeface="Abadi" panose="020B0604020104020204" pitchFamily="34" charset="0"/>
              </a:rPr>
              <a:t> </a:t>
            </a:r>
            <a:r>
              <a:rPr lang="fr-FR" sz="1800" dirty="0">
                <a:solidFill>
                  <a:schemeClr val="accent3">
                    <a:lumMod val="25000"/>
                  </a:schemeClr>
                </a:solidFill>
                <a:latin typeface="Abadi" panose="020B0604020104020204" pitchFamily="34" charset="0"/>
              </a:rPr>
              <a:t>The markers </a:t>
            </a:r>
            <a:r>
              <a:rPr lang="fr-FR" sz="1800" dirty="0" err="1">
                <a:solidFill>
                  <a:schemeClr val="accent3">
                    <a:lumMod val="25000"/>
                  </a:schemeClr>
                </a:solidFill>
                <a:latin typeface="Abadi" panose="020B0604020104020204" pitchFamily="34" charset="0"/>
              </a:rPr>
              <a:t>allowed</a:t>
            </a:r>
            <a:r>
              <a:rPr lang="fr-FR" sz="1800" dirty="0">
                <a:solidFill>
                  <a:schemeClr val="accent3">
                    <a:lumMod val="25000"/>
                  </a:schemeClr>
                </a:solidFill>
                <a:latin typeface="Abadi" panose="020B0604020104020204" pitchFamily="34" charset="0"/>
              </a:rPr>
              <a:t> for a </a:t>
            </a:r>
            <a:r>
              <a:rPr lang="fr-FR" sz="1800" dirty="0" err="1">
                <a:solidFill>
                  <a:schemeClr val="accent3">
                    <a:lumMod val="25000"/>
                  </a:schemeClr>
                </a:solidFill>
                <a:latin typeface="Abadi" panose="020B0604020104020204" pitchFamily="34" charset="0"/>
              </a:rPr>
              <a:t>visual</a:t>
            </a:r>
            <a:r>
              <a:rPr lang="fr-FR" sz="1800" dirty="0">
                <a:solidFill>
                  <a:schemeClr val="accent3">
                    <a:lumMod val="25000"/>
                  </a:schemeClr>
                </a:solidFill>
                <a:latin typeface="Abadi" panose="020B0604020104020204" pitchFamily="34" charset="0"/>
              </a:rPr>
              <a:t> distinction </a:t>
            </a:r>
            <a:r>
              <a:rPr lang="fr-FR" sz="1800" dirty="0" err="1">
                <a:solidFill>
                  <a:schemeClr val="accent3">
                    <a:lumMod val="25000"/>
                  </a:schemeClr>
                </a:solidFill>
                <a:latin typeface="Abadi" panose="020B0604020104020204" pitchFamily="34" charset="0"/>
              </a:rPr>
              <a:t>between</a:t>
            </a:r>
            <a:r>
              <a:rPr lang="fr-FR" sz="1800" dirty="0">
                <a:solidFill>
                  <a:schemeClr val="accent3">
                    <a:lumMod val="25000"/>
                  </a:schemeClr>
                </a:solidFill>
                <a:latin typeface="Abadi" panose="020B0604020104020204" pitchFamily="34" charset="0"/>
              </a:rPr>
              <a:t> </a:t>
            </a:r>
            <a:r>
              <a:rPr lang="fr-FR" sz="1800" dirty="0" err="1">
                <a:solidFill>
                  <a:schemeClr val="accent3">
                    <a:lumMod val="25000"/>
                  </a:schemeClr>
                </a:solidFill>
                <a:latin typeface="Abadi" panose="020B0604020104020204" pitchFamily="34" charset="0"/>
              </a:rPr>
              <a:t>different</a:t>
            </a:r>
            <a:r>
              <a:rPr lang="fr-FR" sz="1800" dirty="0">
                <a:solidFill>
                  <a:schemeClr val="accent3">
                    <a:lumMod val="25000"/>
                  </a:schemeClr>
                </a:solidFill>
                <a:latin typeface="Abadi" panose="020B0604020104020204" pitchFamily="34" charset="0"/>
              </a:rPr>
              <a:t> sites and </a:t>
            </a:r>
            <a:r>
              <a:rPr lang="fr-FR" sz="1800" dirty="0" err="1">
                <a:solidFill>
                  <a:schemeClr val="accent3">
                    <a:lumMod val="25000"/>
                  </a:schemeClr>
                </a:solidFill>
                <a:latin typeface="Abadi" panose="020B0604020104020204" pitchFamily="34" charset="0"/>
              </a:rPr>
              <a:t>their</a:t>
            </a:r>
            <a:r>
              <a:rPr lang="fr-FR" sz="1800" dirty="0">
                <a:solidFill>
                  <a:schemeClr val="accent3">
                    <a:lumMod val="25000"/>
                  </a:schemeClr>
                </a:solidFill>
                <a:latin typeface="Abadi" panose="020B0604020104020204" pitchFamily="34" charset="0"/>
              </a:rPr>
              <a:t> </a:t>
            </a:r>
            <a:r>
              <a:rPr lang="fr-FR" sz="1800" dirty="0" err="1">
                <a:solidFill>
                  <a:schemeClr val="accent3">
                    <a:lumMod val="25000"/>
                  </a:schemeClr>
                </a:solidFill>
                <a:latin typeface="Abadi" panose="020B0604020104020204" pitchFamily="34" charset="0"/>
              </a:rPr>
              <a:t>outcomes</a:t>
            </a:r>
            <a:r>
              <a:rPr lang="fr-FR" sz="1800" dirty="0">
                <a:solidFill>
                  <a:schemeClr val="accent3">
                    <a:lumMod val="25000"/>
                  </a:schemeClr>
                </a:solidFill>
                <a:latin typeface="Abadi" panose="020B0604020104020204" pitchFamily="34" charset="0"/>
              </a:rPr>
              <a:t>,</a:t>
            </a:r>
          </a:p>
          <a:p>
            <a:pPr lvl="1">
              <a:lnSpc>
                <a:spcPct val="100000"/>
              </a:lnSpc>
              <a:spcBef>
                <a:spcPts val="1400"/>
              </a:spcBef>
            </a:pPr>
            <a:r>
              <a:rPr lang="fr-FR" sz="1800" b="1" dirty="0" err="1">
                <a:solidFill>
                  <a:schemeClr val="accent3">
                    <a:lumMod val="25000"/>
                  </a:schemeClr>
                </a:solidFill>
                <a:latin typeface="Abadi" panose="020B0604020104020204" pitchFamily="34" charset="0"/>
              </a:rPr>
              <a:t>Circles</a:t>
            </a:r>
            <a:r>
              <a:rPr lang="fr-FR" sz="1800" b="1" dirty="0">
                <a:solidFill>
                  <a:schemeClr val="accent3">
                    <a:lumMod val="25000"/>
                  </a:schemeClr>
                </a:solidFill>
                <a:latin typeface="Abadi" panose="020B0604020104020204" pitchFamily="34" charset="0"/>
              </a:rPr>
              <a:t> : </a:t>
            </a:r>
            <a:r>
              <a:rPr lang="fr-FR" sz="1800" dirty="0">
                <a:solidFill>
                  <a:schemeClr val="accent3">
                    <a:lumMod val="25000"/>
                  </a:schemeClr>
                </a:solidFill>
                <a:latin typeface="Abadi" panose="020B0604020104020204" pitchFamily="34" charset="0"/>
              </a:rPr>
              <a:t> The size and </a:t>
            </a:r>
            <a:r>
              <a:rPr lang="fr-FR" sz="1800" dirty="0" err="1">
                <a:solidFill>
                  <a:schemeClr val="accent3">
                    <a:lumMod val="25000"/>
                  </a:schemeClr>
                </a:solidFill>
                <a:latin typeface="Abadi" panose="020B0604020104020204" pitchFamily="34" charset="0"/>
              </a:rPr>
              <a:t>color</a:t>
            </a:r>
            <a:r>
              <a:rPr lang="fr-FR" sz="1800" dirty="0">
                <a:solidFill>
                  <a:schemeClr val="accent3">
                    <a:lumMod val="25000"/>
                  </a:schemeClr>
                </a:solidFill>
                <a:latin typeface="Abadi" panose="020B0604020104020204" pitchFamily="34" charset="0"/>
              </a:rPr>
              <a:t> of the </a:t>
            </a:r>
            <a:r>
              <a:rPr lang="fr-FR" sz="1800" dirty="0" err="1">
                <a:solidFill>
                  <a:schemeClr val="accent3">
                    <a:lumMod val="25000"/>
                  </a:schemeClr>
                </a:solidFill>
                <a:latin typeface="Abadi" panose="020B0604020104020204" pitchFamily="34" charset="0"/>
              </a:rPr>
              <a:t>circles</a:t>
            </a:r>
            <a:r>
              <a:rPr lang="fr-FR" sz="1800" dirty="0">
                <a:solidFill>
                  <a:schemeClr val="accent3">
                    <a:lumMod val="25000"/>
                  </a:schemeClr>
                </a:solidFill>
                <a:latin typeface="Abadi" panose="020B0604020104020204" pitchFamily="34" charset="0"/>
              </a:rPr>
              <a:t> </a:t>
            </a:r>
            <a:r>
              <a:rPr lang="fr-FR" sz="1800" dirty="0" err="1">
                <a:solidFill>
                  <a:schemeClr val="accent3">
                    <a:lumMod val="25000"/>
                  </a:schemeClr>
                </a:solidFill>
                <a:latin typeface="Abadi" panose="020B0604020104020204" pitchFamily="34" charset="0"/>
              </a:rPr>
              <a:t>provides</a:t>
            </a:r>
            <a:r>
              <a:rPr lang="fr-FR" sz="1800" dirty="0">
                <a:solidFill>
                  <a:schemeClr val="accent3">
                    <a:lumMod val="25000"/>
                  </a:schemeClr>
                </a:solidFill>
                <a:latin typeface="Abadi" panose="020B0604020104020204" pitchFamily="34" charset="0"/>
              </a:rPr>
              <a:t> a quick </a:t>
            </a:r>
            <a:r>
              <a:rPr lang="fr-FR" sz="1800" dirty="0" err="1">
                <a:solidFill>
                  <a:schemeClr val="accent3">
                    <a:lumMod val="25000"/>
                  </a:schemeClr>
                </a:solidFill>
                <a:latin typeface="Abadi" panose="020B0604020104020204" pitchFamily="34" charset="0"/>
              </a:rPr>
              <a:t>visual</a:t>
            </a:r>
            <a:r>
              <a:rPr lang="fr-FR" sz="1800" dirty="0">
                <a:solidFill>
                  <a:schemeClr val="accent3">
                    <a:lumMod val="25000"/>
                  </a:schemeClr>
                </a:solidFill>
                <a:latin typeface="Abadi" panose="020B0604020104020204" pitchFamily="34" charset="0"/>
              </a:rPr>
              <a:t> </a:t>
            </a:r>
            <a:r>
              <a:rPr lang="fr-FR" sz="1800" dirty="0" err="1">
                <a:solidFill>
                  <a:schemeClr val="accent3">
                    <a:lumMod val="25000"/>
                  </a:schemeClr>
                </a:solidFill>
                <a:latin typeface="Abadi" panose="020B0604020104020204" pitchFamily="34" charset="0"/>
              </a:rPr>
              <a:t>reference</a:t>
            </a:r>
            <a:r>
              <a:rPr lang="fr-FR" sz="1800" dirty="0">
                <a:solidFill>
                  <a:schemeClr val="accent3">
                    <a:lumMod val="25000"/>
                  </a:schemeClr>
                </a:solidFill>
                <a:latin typeface="Abadi" panose="020B0604020104020204" pitchFamily="34" charset="0"/>
              </a:rPr>
              <a:t> for </a:t>
            </a:r>
            <a:r>
              <a:rPr lang="fr-FR" sz="1800" dirty="0" err="1">
                <a:solidFill>
                  <a:schemeClr val="accent3">
                    <a:lumMod val="25000"/>
                  </a:schemeClr>
                </a:solidFill>
                <a:latin typeface="Abadi" panose="020B0604020104020204" pitchFamily="34" charset="0"/>
              </a:rPr>
              <a:t>understanding</a:t>
            </a:r>
            <a:r>
              <a:rPr lang="fr-FR" sz="1800" dirty="0">
                <a:solidFill>
                  <a:schemeClr val="accent3">
                    <a:lumMod val="25000"/>
                  </a:schemeClr>
                </a:solidFill>
                <a:latin typeface="Abadi" panose="020B0604020104020204" pitchFamily="34" charset="0"/>
              </a:rPr>
              <a:t> the </a:t>
            </a:r>
            <a:r>
              <a:rPr lang="fr-FR" sz="1800" dirty="0" err="1">
                <a:solidFill>
                  <a:schemeClr val="accent3">
                    <a:lumMod val="25000"/>
                  </a:schemeClr>
                </a:solidFill>
                <a:latin typeface="Abadi" panose="020B0604020104020204" pitchFamily="34" charset="0"/>
              </a:rPr>
              <a:t>significance</a:t>
            </a:r>
            <a:r>
              <a:rPr lang="fr-FR" sz="1800" dirty="0">
                <a:solidFill>
                  <a:schemeClr val="accent3">
                    <a:lumMod val="25000"/>
                  </a:schemeClr>
                </a:solidFill>
                <a:latin typeface="Abadi" panose="020B0604020104020204" pitchFamily="34" charset="0"/>
              </a:rPr>
              <a:t> of </a:t>
            </a:r>
            <a:r>
              <a:rPr lang="fr-FR" sz="1800" dirty="0" err="1">
                <a:solidFill>
                  <a:schemeClr val="accent3">
                    <a:lumMod val="25000"/>
                  </a:schemeClr>
                </a:solidFill>
                <a:latin typeface="Abadi" panose="020B0604020104020204" pitchFamily="34" charset="0"/>
              </a:rPr>
              <a:t>each</a:t>
            </a:r>
            <a:r>
              <a:rPr lang="fr-FR" sz="1800" dirty="0">
                <a:solidFill>
                  <a:schemeClr val="accent3">
                    <a:lumMod val="25000"/>
                  </a:schemeClr>
                </a:solidFill>
                <a:latin typeface="Abadi" panose="020B0604020104020204" pitchFamily="34" charset="0"/>
              </a:rPr>
              <a:t> site, </a:t>
            </a:r>
          </a:p>
          <a:p>
            <a:pPr lvl="1">
              <a:lnSpc>
                <a:spcPct val="100000"/>
              </a:lnSpc>
              <a:spcBef>
                <a:spcPts val="1400"/>
              </a:spcBef>
            </a:pPr>
            <a:r>
              <a:rPr lang="fr-FR" sz="1800" b="1" dirty="0">
                <a:solidFill>
                  <a:schemeClr val="accent3">
                    <a:lumMod val="25000"/>
                  </a:schemeClr>
                </a:solidFill>
                <a:latin typeface="Abadi" panose="020B0604020104020204" pitchFamily="34" charset="0"/>
              </a:rPr>
              <a:t>Lines : </a:t>
            </a:r>
            <a:r>
              <a:rPr lang="fr-FR" sz="1800" dirty="0">
                <a:solidFill>
                  <a:schemeClr val="accent3">
                    <a:lumMod val="25000"/>
                  </a:schemeClr>
                </a:solidFill>
                <a:latin typeface="Abadi" panose="020B0604020104020204" pitchFamily="34" charset="0"/>
              </a:rPr>
              <a:t> </a:t>
            </a:r>
            <a:r>
              <a:rPr lang="fr-FR" sz="1800" dirty="0" err="1">
                <a:solidFill>
                  <a:schemeClr val="accent3">
                    <a:lumMod val="25000"/>
                  </a:schemeClr>
                </a:solidFill>
                <a:latin typeface="Abadi" panose="020B0604020104020204" pitchFamily="34" charset="0"/>
              </a:rPr>
              <a:t>These</a:t>
            </a:r>
            <a:r>
              <a:rPr lang="fr-FR" sz="1800" dirty="0">
                <a:solidFill>
                  <a:schemeClr val="accent3">
                    <a:lumMod val="25000"/>
                  </a:schemeClr>
                </a:solidFill>
                <a:latin typeface="Abadi" panose="020B0604020104020204" pitchFamily="34" charset="0"/>
              </a:rPr>
              <a:t> </a:t>
            </a:r>
            <a:r>
              <a:rPr lang="fr-FR" sz="1800" dirty="0" err="1">
                <a:solidFill>
                  <a:schemeClr val="accent3">
                    <a:lumMod val="25000"/>
                  </a:schemeClr>
                </a:solidFill>
                <a:latin typeface="Abadi" panose="020B0604020104020204" pitchFamily="34" charset="0"/>
              </a:rPr>
              <a:t>lines</a:t>
            </a:r>
            <a:r>
              <a:rPr lang="fr-FR" sz="1800" dirty="0">
                <a:solidFill>
                  <a:schemeClr val="accent3">
                    <a:lumMod val="25000"/>
                  </a:schemeClr>
                </a:solidFill>
                <a:latin typeface="Abadi" panose="020B0604020104020204" pitchFamily="34" charset="0"/>
              </a:rPr>
              <a:t> </a:t>
            </a:r>
            <a:r>
              <a:rPr lang="fr-FR" sz="1800" dirty="0" err="1">
                <a:solidFill>
                  <a:schemeClr val="accent3">
                    <a:lumMod val="25000"/>
                  </a:schemeClr>
                </a:solidFill>
                <a:latin typeface="Abadi" panose="020B0604020104020204" pitchFamily="34" charset="0"/>
              </a:rPr>
              <a:t>helped</a:t>
            </a:r>
            <a:r>
              <a:rPr lang="fr-FR" sz="1800" dirty="0">
                <a:solidFill>
                  <a:schemeClr val="accent3">
                    <a:lumMod val="25000"/>
                  </a:schemeClr>
                </a:solidFill>
                <a:latin typeface="Abadi" panose="020B0604020104020204" pitchFamily="34" charset="0"/>
              </a:rPr>
              <a:t> to </a:t>
            </a:r>
            <a:r>
              <a:rPr lang="fr-FR" sz="1800" dirty="0" err="1">
                <a:solidFill>
                  <a:schemeClr val="accent3">
                    <a:lumMod val="25000"/>
                  </a:schemeClr>
                </a:solidFill>
                <a:latin typeface="Abadi" panose="020B0604020104020204" pitchFamily="34" charset="0"/>
              </a:rPr>
              <a:t>visualize</a:t>
            </a:r>
            <a:r>
              <a:rPr lang="fr-FR" sz="1800" dirty="0">
                <a:solidFill>
                  <a:schemeClr val="accent3">
                    <a:lumMod val="25000"/>
                  </a:schemeClr>
                </a:solidFill>
                <a:latin typeface="Abadi" panose="020B0604020104020204" pitchFamily="34" charset="0"/>
              </a:rPr>
              <a:t> the </a:t>
            </a:r>
            <a:r>
              <a:rPr lang="fr-FR" sz="1800" dirty="0" err="1">
                <a:solidFill>
                  <a:schemeClr val="accent3">
                    <a:lumMod val="25000"/>
                  </a:schemeClr>
                </a:solidFill>
                <a:latin typeface="Abadi" panose="020B0604020104020204" pitchFamily="34" charset="0"/>
              </a:rPr>
              <a:t>geographical</a:t>
            </a:r>
            <a:r>
              <a:rPr lang="fr-FR" sz="1800" dirty="0">
                <a:solidFill>
                  <a:schemeClr val="accent3">
                    <a:lumMod val="25000"/>
                  </a:schemeClr>
                </a:solidFill>
                <a:latin typeface="Abadi" panose="020B0604020104020204" pitchFamily="34" charset="0"/>
              </a:rPr>
              <a:t> </a:t>
            </a:r>
            <a:r>
              <a:rPr lang="fr-FR" sz="1800" dirty="0" err="1">
                <a:solidFill>
                  <a:schemeClr val="accent3">
                    <a:lumMod val="25000"/>
                  </a:schemeClr>
                </a:solidFill>
                <a:latin typeface="Abadi" panose="020B0604020104020204" pitchFamily="34" charset="0"/>
              </a:rPr>
              <a:t>relationships</a:t>
            </a:r>
            <a:r>
              <a:rPr lang="fr-FR" sz="1800" dirty="0">
                <a:solidFill>
                  <a:schemeClr val="accent3">
                    <a:lumMod val="25000"/>
                  </a:schemeClr>
                </a:solidFill>
                <a:latin typeface="Abadi" panose="020B0604020104020204" pitchFamily="34" charset="0"/>
              </a:rPr>
              <a:t> and </a:t>
            </a:r>
            <a:r>
              <a:rPr lang="fr-FR" sz="1800" dirty="0" err="1">
                <a:solidFill>
                  <a:schemeClr val="accent3">
                    <a:lumMod val="25000"/>
                  </a:schemeClr>
                </a:solidFill>
                <a:latin typeface="Abadi" panose="020B0604020104020204" pitchFamily="34" charset="0"/>
              </a:rPr>
              <a:t>proximity</a:t>
            </a:r>
            <a:r>
              <a:rPr lang="fr-FR" sz="1800" dirty="0">
                <a:solidFill>
                  <a:schemeClr val="accent3">
                    <a:lumMod val="25000"/>
                  </a:schemeClr>
                </a:solidFill>
                <a:latin typeface="Abadi" panose="020B0604020104020204" pitchFamily="34" charset="0"/>
              </a:rPr>
              <a:t> of key locations to the launch sites,</a:t>
            </a:r>
            <a:endParaRPr lang="en-US" sz="1800" b="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r>
              <a:rPr lang="en-US" sz="2200" dirty="0">
                <a:solidFill>
                  <a:srgbClr val="0948CB"/>
                </a:solidFill>
                <a:latin typeface="Abadi" panose="020B0604020104020204" pitchFamily="34" charset="0"/>
              </a:rPr>
              <a:t>https://github.com/Tahsine/SpaceX-Capstone/blob/97105c195ca9cd7264a562e4c0a1bd581e933f9c/lab_jupyter_launch_site_location.ipynb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Plots/Graphs we used:</a:t>
            </a:r>
          </a:p>
          <a:p>
            <a:pPr>
              <a:lnSpc>
                <a:spcPct val="100000"/>
              </a:lnSpc>
              <a:spcBef>
                <a:spcPts val="1400"/>
              </a:spcBef>
            </a:pPr>
            <a:r>
              <a:rPr lang="en-US" sz="2200" b="1" dirty="0">
                <a:solidFill>
                  <a:schemeClr val="accent3">
                    <a:lumMod val="25000"/>
                  </a:schemeClr>
                </a:solidFill>
                <a:latin typeface="Abadi" panose="020B0604020104020204" pitchFamily="34" charset="0"/>
              </a:rPr>
              <a:t>Pie Chart </a:t>
            </a:r>
            <a:r>
              <a:rPr lang="en-US" sz="2200" dirty="0">
                <a:solidFill>
                  <a:schemeClr val="accent3">
                    <a:lumMod val="25000"/>
                  </a:schemeClr>
                </a:solidFill>
                <a:latin typeface="Abadi" panose="020B0604020104020204" pitchFamily="34" charset="0"/>
              </a:rPr>
              <a:t>for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The chart updates based on the launch site selected</a:t>
            </a:r>
          </a:p>
          <a:p>
            <a:pPr lvl="1">
              <a:lnSpc>
                <a:spcPct val="100000"/>
              </a:lnSpc>
              <a:spcBef>
                <a:spcPts val="1400"/>
              </a:spcBef>
            </a:pPr>
            <a:r>
              <a:rPr lang="en-US" sz="1800" dirty="0">
                <a:solidFill>
                  <a:schemeClr val="accent3">
                    <a:lumMod val="25000"/>
                  </a:schemeClr>
                </a:solidFill>
                <a:latin typeface="Abadi" panose="020B0604020104020204" pitchFamily="34" charset="0"/>
              </a:rPr>
              <a:t>This graph allows us to quickly visualize the distribution of launch successes by site</a:t>
            </a:r>
          </a:p>
          <a:p>
            <a:pPr>
              <a:lnSpc>
                <a:spcPct val="100000"/>
              </a:lnSpc>
              <a:spcBef>
                <a:spcPts val="1400"/>
              </a:spcBef>
            </a:pPr>
            <a:r>
              <a:rPr lang="en-US" sz="2200" b="1" dirty="0">
                <a:solidFill>
                  <a:schemeClr val="accent3">
                    <a:lumMod val="25000"/>
                  </a:schemeClr>
                </a:solidFill>
                <a:latin typeface="Abadi" panose="020B0604020104020204" pitchFamily="34" charset="0"/>
              </a:rPr>
              <a:t>Scatter Plot : </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The graph updates based on the selected launch site and user-defined payload range</a:t>
            </a:r>
          </a:p>
          <a:p>
            <a:pPr lvl="1">
              <a:lnSpc>
                <a:spcPct val="100000"/>
              </a:lnSpc>
              <a:spcBef>
                <a:spcPts val="1400"/>
              </a:spcBef>
            </a:pPr>
            <a:r>
              <a:rPr lang="en-US" sz="1800" dirty="0">
                <a:solidFill>
                  <a:schemeClr val="accent3">
                    <a:lumMod val="25000"/>
                  </a:schemeClr>
                </a:solidFill>
                <a:latin typeface="Abadi" panose="020B0604020104020204" pitchFamily="34" charset="0"/>
              </a:rPr>
              <a:t>This charts help examine the relationship between payload and launch outcomes,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rgbClr val="0948CB"/>
                </a:solidFill>
                <a:latin typeface="Abadi" panose="020B0604020104020204" pitchFamily="34" charset="0"/>
              </a:rPr>
              <a:t>https://github.com/Tahsine/SpaceX-Capstone/blob/97105c195ca9cd7264a562e4c0a1bd581e933f9c/spacex_dash_app.py</a:t>
            </a:r>
            <a:endParaRPr lang="en-US" dirty="0">
              <a:solidFill>
                <a:srgbClr val="0948CB"/>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6644" y="1340069"/>
            <a:ext cx="11338712" cy="523415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Classification Model Development Process:</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rgbClr val="0948CB"/>
                </a:solidFill>
                <a:latin typeface="Abadi" panose="020B0604020104020204" pitchFamily="34" charset="0"/>
              </a:rPr>
              <a:t>https://github.com/Tahsine/SpaceX-Capstone/blob/97105c195ca9cd7264a562e4c0a1bd581e933f9c/SpaceX_Machine_Learning_Prediction_Part_5.jupyterlite.ipynb</a:t>
            </a:r>
            <a:endParaRPr lang="en-US" dirty="0">
              <a:solidFill>
                <a:srgbClr val="0948CB"/>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Ellipse 1">
            <a:extLst>
              <a:ext uri="{FF2B5EF4-FFF2-40B4-BE49-F238E27FC236}">
                <a16:creationId xmlns:a16="http://schemas.microsoft.com/office/drawing/2014/main" id="{9EB218AD-675D-6A77-B931-FDB64832DD82}"/>
              </a:ext>
            </a:extLst>
          </p:cNvPr>
          <p:cNvSpPr/>
          <p:nvPr/>
        </p:nvSpPr>
        <p:spPr>
          <a:xfrm>
            <a:off x="410878" y="1825626"/>
            <a:ext cx="2112579" cy="143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Initial Data</a:t>
            </a:r>
            <a:endParaRPr lang="en-US" dirty="0"/>
          </a:p>
        </p:txBody>
      </p:sp>
      <p:sp>
        <p:nvSpPr>
          <p:cNvPr id="6" name="Ellipse 5">
            <a:extLst>
              <a:ext uri="{FF2B5EF4-FFF2-40B4-BE49-F238E27FC236}">
                <a16:creationId xmlns:a16="http://schemas.microsoft.com/office/drawing/2014/main" id="{1C190E21-DB00-8412-9CB5-2AFEE53985EC}"/>
              </a:ext>
            </a:extLst>
          </p:cNvPr>
          <p:cNvSpPr/>
          <p:nvPr/>
        </p:nvSpPr>
        <p:spPr>
          <a:xfrm>
            <a:off x="3086187" y="1825626"/>
            <a:ext cx="2112579" cy="1455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Train/Test Split data</a:t>
            </a:r>
            <a:endParaRPr lang="en-US" dirty="0"/>
          </a:p>
        </p:txBody>
      </p:sp>
      <p:sp>
        <p:nvSpPr>
          <p:cNvPr id="7" name="Ellipse 6">
            <a:extLst>
              <a:ext uri="{FF2B5EF4-FFF2-40B4-BE49-F238E27FC236}">
                <a16:creationId xmlns:a16="http://schemas.microsoft.com/office/drawing/2014/main" id="{F5A6D9C6-A12D-C25A-853A-669E8B3F400B}"/>
              </a:ext>
            </a:extLst>
          </p:cNvPr>
          <p:cNvSpPr/>
          <p:nvPr/>
        </p:nvSpPr>
        <p:spPr>
          <a:xfrm>
            <a:off x="6137678" y="1652205"/>
            <a:ext cx="2112579" cy="1802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Model </a:t>
            </a:r>
            <a:r>
              <a:rPr lang="fr-FR" dirty="0" err="1"/>
              <a:t>Selection</a:t>
            </a:r>
            <a:r>
              <a:rPr lang="fr-FR" dirty="0"/>
              <a:t>(</a:t>
            </a:r>
            <a:r>
              <a:rPr lang="fr-FR" dirty="0" err="1"/>
              <a:t>Logistic</a:t>
            </a:r>
            <a:r>
              <a:rPr lang="fr-FR" dirty="0"/>
              <a:t> </a:t>
            </a:r>
            <a:r>
              <a:rPr lang="fr-FR" dirty="0" err="1"/>
              <a:t>Regression</a:t>
            </a:r>
            <a:r>
              <a:rPr lang="fr-FR" dirty="0"/>
              <a:t>, </a:t>
            </a:r>
            <a:r>
              <a:rPr lang="fr-FR" dirty="0" err="1"/>
              <a:t>Decision</a:t>
            </a:r>
            <a:r>
              <a:rPr lang="fr-FR" dirty="0"/>
              <a:t> </a:t>
            </a:r>
            <a:r>
              <a:rPr lang="fr-FR" dirty="0" err="1"/>
              <a:t>Tree</a:t>
            </a:r>
            <a:r>
              <a:rPr lang="fr-FR" dirty="0"/>
              <a:t>, KNN, SVM </a:t>
            </a:r>
            <a:endParaRPr lang="en-US" dirty="0"/>
          </a:p>
        </p:txBody>
      </p:sp>
      <p:sp>
        <p:nvSpPr>
          <p:cNvPr id="8" name="Ellipse 7">
            <a:extLst>
              <a:ext uri="{FF2B5EF4-FFF2-40B4-BE49-F238E27FC236}">
                <a16:creationId xmlns:a16="http://schemas.microsoft.com/office/drawing/2014/main" id="{BF0715F9-BAB1-DF0B-06AD-45AD86F0F2B9}"/>
              </a:ext>
            </a:extLst>
          </p:cNvPr>
          <p:cNvSpPr/>
          <p:nvPr/>
        </p:nvSpPr>
        <p:spPr>
          <a:xfrm>
            <a:off x="9293645" y="1836694"/>
            <a:ext cx="2112579" cy="1433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Optimization</a:t>
            </a:r>
            <a:endParaRPr lang="en-US" dirty="0"/>
          </a:p>
        </p:txBody>
      </p:sp>
      <p:sp>
        <p:nvSpPr>
          <p:cNvPr id="9" name="Ellipse 8">
            <a:extLst>
              <a:ext uri="{FF2B5EF4-FFF2-40B4-BE49-F238E27FC236}">
                <a16:creationId xmlns:a16="http://schemas.microsoft.com/office/drawing/2014/main" id="{7B34BD5E-19D6-7CD9-1B30-12FFCCEEAE80}"/>
              </a:ext>
            </a:extLst>
          </p:cNvPr>
          <p:cNvSpPr/>
          <p:nvPr/>
        </p:nvSpPr>
        <p:spPr>
          <a:xfrm>
            <a:off x="9293644" y="3752193"/>
            <a:ext cx="2112579" cy="1433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Evaluation</a:t>
            </a:r>
            <a:endParaRPr lang="en-US" dirty="0"/>
          </a:p>
        </p:txBody>
      </p:sp>
      <p:sp>
        <p:nvSpPr>
          <p:cNvPr id="10" name="Ellipse 9">
            <a:extLst>
              <a:ext uri="{FF2B5EF4-FFF2-40B4-BE49-F238E27FC236}">
                <a16:creationId xmlns:a16="http://schemas.microsoft.com/office/drawing/2014/main" id="{6A270261-D998-DADD-0968-E18FF6CBFCF4}"/>
              </a:ext>
            </a:extLst>
          </p:cNvPr>
          <p:cNvSpPr/>
          <p:nvPr/>
        </p:nvSpPr>
        <p:spPr>
          <a:xfrm>
            <a:off x="6153444" y="3752193"/>
            <a:ext cx="2112579" cy="1433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Best Model</a:t>
            </a:r>
            <a:endParaRPr lang="en-US" dirty="0"/>
          </a:p>
        </p:txBody>
      </p:sp>
      <p:cxnSp>
        <p:nvCxnSpPr>
          <p:cNvPr id="12" name="Connecteur droit avec flèche 11">
            <a:extLst>
              <a:ext uri="{FF2B5EF4-FFF2-40B4-BE49-F238E27FC236}">
                <a16:creationId xmlns:a16="http://schemas.microsoft.com/office/drawing/2014/main" id="{3742C50B-8780-5FA6-EE02-AD5381EDDD2B}"/>
              </a:ext>
            </a:extLst>
          </p:cNvPr>
          <p:cNvCxnSpPr>
            <a:cxnSpLocks/>
            <a:stCxn id="2" idx="6"/>
            <a:endCxn id="6" idx="2"/>
          </p:cNvCxnSpPr>
          <p:nvPr/>
        </p:nvCxnSpPr>
        <p:spPr>
          <a:xfrm>
            <a:off x="2523457" y="2542202"/>
            <a:ext cx="562730" cy="110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A4F196F7-42C0-5CE9-27FF-F9FF9EEE808A}"/>
              </a:ext>
            </a:extLst>
          </p:cNvPr>
          <p:cNvCxnSpPr>
            <a:stCxn id="6" idx="6"/>
            <a:endCxn id="7" idx="2"/>
          </p:cNvCxnSpPr>
          <p:nvPr/>
        </p:nvCxnSpPr>
        <p:spPr>
          <a:xfrm>
            <a:off x="5198766" y="2553270"/>
            <a:ext cx="9389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a:extLst>
              <a:ext uri="{FF2B5EF4-FFF2-40B4-BE49-F238E27FC236}">
                <a16:creationId xmlns:a16="http://schemas.microsoft.com/office/drawing/2014/main" id="{FFB7FE25-B695-C315-D2A6-DFE199301501}"/>
              </a:ext>
            </a:extLst>
          </p:cNvPr>
          <p:cNvCxnSpPr>
            <a:stCxn id="7" idx="6"/>
            <a:endCxn id="8" idx="2"/>
          </p:cNvCxnSpPr>
          <p:nvPr/>
        </p:nvCxnSpPr>
        <p:spPr>
          <a:xfrm>
            <a:off x="8250257" y="2553270"/>
            <a:ext cx="10433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4ED3BDF6-17C4-AD76-5B57-43427AFF2644}"/>
              </a:ext>
            </a:extLst>
          </p:cNvPr>
          <p:cNvCxnSpPr>
            <a:stCxn id="8" idx="4"/>
            <a:endCxn id="9" idx="0"/>
          </p:cNvCxnSpPr>
          <p:nvPr/>
        </p:nvCxnSpPr>
        <p:spPr>
          <a:xfrm flipH="1">
            <a:off x="10349934" y="3269845"/>
            <a:ext cx="1" cy="482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droit avec flèche 22">
            <a:extLst>
              <a:ext uri="{FF2B5EF4-FFF2-40B4-BE49-F238E27FC236}">
                <a16:creationId xmlns:a16="http://schemas.microsoft.com/office/drawing/2014/main" id="{E153B23B-04D2-1A12-D40F-44A8286505F2}"/>
              </a:ext>
            </a:extLst>
          </p:cNvPr>
          <p:cNvCxnSpPr>
            <a:stCxn id="9" idx="2"/>
          </p:cNvCxnSpPr>
          <p:nvPr/>
        </p:nvCxnSpPr>
        <p:spPr>
          <a:xfrm flipH="1" flipV="1">
            <a:off x="8266023" y="4468767"/>
            <a:ext cx="102762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358447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Exploratory data analysis results</a:t>
            </a:r>
          </a:p>
          <a:p>
            <a:pPr lvl="1"/>
            <a:r>
              <a:rPr lang="en-US" sz="2200" dirty="0"/>
              <a:t>We notice that the success rate is a round 67 %</a:t>
            </a:r>
          </a:p>
          <a:p>
            <a:pPr lvl="1"/>
            <a:r>
              <a:rPr lang="en-US" sz="2200" dirty="0"/>
              <a:t>Also, the rockets launched from the CCAFS LC-40 launch site are among those with a greater chance of landing success,</a:t>
            </a:r>
          </a:p>
          <a:p>
            <a:pPr lvl="1"/>
            <a:r>
              <a:rPr lang="en-US" sz="2200" dirty="0"/>
              <a:t>Those coming from the ES-L1, GEO, HEO, SSO orbits are those with the highest landing success rate while those from the SO orbit are almost zero,</a:t>
            </a:r>
          </a:p>
          <a:p>
            <a:pPr lvl="1"/>
            <a:r>
              <a:rPr lang="en-US" sz="2200" dirty="0"/>
              <a:t>We also observe that the success rate since 2013 kept increasing till 2017,</a:t>
            </a:r>
          </a:p>
          <a:p>
            <a:pPr lvl="1"/>
            <a:r>
              <a:rPr lang="en-US" sz="2200" dirty="0"/>
              <a:t>The launch sites are far from cities and are closer to the coast so as not to reach civilians,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demo in screenshots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 2">
            <a:extLst>
              <a:ext uri="{FF2B5EF4-FFF2-40B4-BE49-F238E27FC236}">
                <a16:creationId xmlns:a16="http://schemas.microsoft.com/office/drawing/2014/main" id="{89ABBAB9-3952-90C5-E9FB-F08028D0E794}"/>
              </a:ext>
            </a:extLst>
          </p:cNvPr>
          <p:cNvPicPr>
            <a:picLocks noChangeAspect="1"/>
          </p:cNvPicPr>
          <p:nvPr/>
        </p:nvPicPr>
        <p:blipFill>
          <a:blip r:embed="rId4"/>
          <a:stretch>
            <a:fillRect/>
          </a:stretch>
        </p:blipFill>
        <p:spPr>
          <a:xfrm>
            <a:off x="841124" y="2364828"/>
            <a:ext cx="10509751" cy="3034142"/>
          </a:xfrm>
          <a:prstGeom prst="rect">
            <a:avLst/>
          </a:prstGeom>
        </p:spPr>
      </p:pic>
    </p:spTree>
    <p:extLst>
      <p:ext uri="{BB962C8B-B14F-4D97-AF65-F5344CB8AC3E}">
        <p14:creationId xmlns:p14="http://schemas.microsoft.com/office/powerpoint/2010/main" val="2175249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2260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Predictive analysis results</a:t>
            </a:r>
          </a:p>
          <a:p>
            <a:pPr lvl="1"/>
            <a:r>
              <a:rPr lang="en-US" dirty="0"/>
              <a:t>The four models used all gave good accuracy on the data tested,</a:t>
            </a:r>
          </a:p>
          <a:p>
            <a:pPr lvl="1"/>
            <a:r>
              <a:rPr lang="en-US" dirty="0"/>
              <a:t>The model chosen is the Decision Tree which presents a slightly better performance than the three others,</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386350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261241"/>
            <a:ext cx="10515599" cy="4607747"/>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Launch site distribution based on Flight Number. The points are colored to correspond to the two landing outcome categories.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age 7">
            <a:extLst>
              <a:ext uri="{FF2B5EF4-FFF2-40B4-BE49-F238E27FC236}">
                <a16:creationId xmlns:a16="http://schemas.microsoft.com/office/drawing/2014/main" id="{1E215354-6ABD-8FDA-D8F0-F02EAC25AF1A}"/>
              </a:ext>
            </a:extLst>
          </p:cNvPr>
          <p:cNvPicPr>
            <a:picLocks noChangeAspect="1"/>
          </p:cNvPicPr>
          <p:nvPr/>
        </p:nvPicPr>
        <p:blipFill>
          <a:blip r:embed="rId3"/>
          <a:stretch>
            <a:fillRect/>
          </a:stretch>
        </p:blipFill>
        <p:spPr>
          <a:xfrm>
            <a:off x="906389" y="1261241"/>
            <a:ext cx="10420639" cy="367336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2772"/>
            <a:ext cx="10515600" cy="4588573"/>
          </a:xfrm>
          <a:prstGeom prst="rect">
            <a:avLst/>
          </a:prstGeom>
        </p:spPr>
        <p:txBody>
          <a:bodyPr>
            <a:normAutofit lnSpcReduction="10000"/>
          </a:bodyPr>
          <a:lstStyle/>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Launch site distribution based on payload mass. The points are colored to correspond to the two categories of landing results.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83B80A7F-E506-7A90-1E65-FDC6BA037198}"/>
              </a:ext>
            </a:extLst>
          </p:cNvPr>
          <p:cNvPicPr>
            <a:picLocks noChangeAspect="1"/>
          </p:cNvPicPr>
          <p:nvPr/>
        </p:nvPicPr>
        <p:blipFill>
          <a:blip r:embed="rId3"/>
          <a:stretch>
            <a:fillRect/>
          </a:stretch>
        </p:blipFill>
        <p:spPr>
          <a:xfrm>
            <a:off x="770011" y="1292772"/>
            <a:ext cx="10515600" cy="375219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45476"/>
            <a:ext cx="10515600" cy="5073874"/>
          </a:xfrm>
          <a:prstGeom prst="rect">
            <a:avLst/>
          </a:prstGeom>
        </p:spPr>
        <p:txBody>
          <a:bodyPr>
            <a:normAutofit/>
          </a:bodyPr>
          <a:lstStyle/>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Bar charts showing success rate by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F790C6F6-9BF5-7CD7-0854-14A0CEA98C64}"/>
              </a:ext>
            </a:extLst>
          </p:cNvPr>
          <p:cNvPicPr>
            <a:picLocks noChangeAspect="1"/>
          </p:cNvPicPr>
          <p:nvPr/>
        </p:nvPicPr>
        <p:blipFill>
          <a:blip r:embed="rId3"/>
          <a:stretch>
            <a:fillRect/>
          </a:stretch>
        </p:blipFill>
        <p:spPr>
          <a:xfrm>
            <a:off x="2627586" y="1474076"/>
            <a:ext cx="6936827" cy="413844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77007"/>
            <a:ext cx="10515600" cy="4604337"/>
          </a:xfrm>
          <a:prstGeom prst="rect">
            <a:avLst/>
          </a:prstGeom>
        </p:spPr>
        <p:txBody>
          <a:bodyPr>
            <a:normAutofit lnSpcReduction="10000"/>
          </a:bodyPr>
          <a:lstStyle/>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000" dirty="0">
                <a:solidFill>
                  <a:schemeClr val="accent3">
                    <a:lumMod val="25000"/>
                  </a:schemeClr>
                </a:solidFill>
                <a:latin typeface="Abadi" panose="020B0604020104020204" pitchFamily="34" charset="0"/>
              </a:rPr>
              <a:t>Orbit distribution based on flight number. The points are colored to correspond to the two categories of landing results.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a:extLst>
              <a:ext uri="{FF2B5EF4-FFF2-40B4-BE49-F238E27FC236}">
                <a16:creationId xmlns:a16="http://schemas.microsoft.com/office/drawing/2014/main" id="{773EC68B-FC03-B38E-FC4D-14DC8F351C1A}"/>
              </a:ext>
            </a:extLst>
          </p:cNvPr>
          <p:cNvPicPr>
            <a:picLocks noChangeAspect="1"/>
          </p:cNvPicPr>
          <p:nvPr/>
        </p:nvPicPr>
        <p:blipFill>
          <a:blip r:embed="rId3"/>
          <a:stretch>
            <a:fillRect/>
          </a:stretch>
        </p:blipFill>
        <p:spPr>
          <a:xfrm>
            <a:off x="770010" y="1277007"/>
            <a:ext cx="10651979" cy="367336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61241"/>
            <a:ext cx="10515600" cy="4607747"/>
          </a:xfrm>
          <a:prstGeom prst="rect">
            <a:avLst/>
          </a:prstGeom>
        </p:spPr>
        <p:txBody>
          <a:bodyPr>
            <a:normAutofit lnSpcReduction="10000"/>
          </a:bodyPr>
          <a:lstStyle/>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Orbit distribution based on pay load mass. The points are colored to correspond to the two categories of landing results.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C72E04B5-E3F4-4CB7-63E0-ABC24943ACC3}"/>
              </a:ext>
            </a:extLst>
          </p:cNvPr>
          <p:cNvPicPr>
            <a:picLocks noChangeAspect="1"/>
          </p:cNvPicPr>
          <p:nvPr/>
        </p:nvPicPr>
        <p:blipFill>
          <a:blip r:embed="rId3"/>
          <a:stretch>
            <a:fillRect/>
          </a:stretch>
        </p:blipFill>
        <p:spPr>
          <a:xfrm>
            <a:off x="770010" y="1261241"/>
            <a:ext cx="10515601" cy="338982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8538"/>
            <a:ext cx="10515600" cy="4572807"/>
          </a:xfrm>
          <a:prstGeom prst="rect">
            <a:avLst/>
          </a:prstGeom>
        </p:spPr>
        <p:txBody>
          <a:bodyPr>
            <a:normAutofit/>
          </a:bodyPr>
          <a:lstStyle/>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Graph showing the evolution of the success rate over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978C630B-9AE4-FA4E-08CB-9FB432888ABF}"/>
              </a:ext>
            </a:extLst>
          </p:cNvPr>
          <p:cNvPicPr>
            <a:picLocks noChangeAspect="1"/>
          </p:cNvPicPr>
          <p:nvPr/>
        </p:nvPicPr>
        <p:blipFill>
          <a:blip r:embed="rId3"/>
          <a:stretch>
            <a:fillRect/>
          </a:stretch>
        </p:blipFill>
        <p:spPr>
          <a:xfrm>
            <a:off x="906389" y="1348736"/>
            <a:ext cx="10379222" cy="364893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Display of the four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 5">
            <a:extLst>
              <a:ext uri="{FF2B5EF4-FFF2-40B4-BE49-F238E27FC236}">
                <a16:creationId xmlns:a16="http://schemas.microsoft.com/office/drawing/2014/main" id="{530C66FA-6217-5FB3-3E50-003848ADEE5C}"/>
              </a:ext>
            </a:extLst>
          </p:cNvPr>
          <p:cNvPicPr>
            <a:picLocks noChangeAspect="1"/>
          </p:cNvPicPr>
          <p:nvPr/>
        </p:nvPicPr>
        <p:blipFill>
          <a:blip r:embed="rId3"/>
          <a:stretch>
            <a:fillRect/>
          </a:stretch>
        </p:blipFill>
        <p:spPr>
          <a:xfrm>
            <a:off x="4465132" y="1825625"/>
            <a:ext cx="3118862" cy="278413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45476"/>
            <a:ext cx="10515601" cy="4931487"/>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Display of information concerning launch sites whose name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 7">
            <a:extLst>
              <a:ext uri="{FF2B5EF4-FFF2-40B4-BE49-F238E27FC236}">
                <a16:creationId xmlns:a16="http://schemas.microsoft.com/office/drawing/2014/main" id="{DE985056-11E3-F149-1EC8-7FD25329D5FE}"/>
              </a:ext>
            </a:extLst>
          </p:cNvPr>
          <p:cNvPicPr>
            <a:picLocks noChangeAspect="1"/>
          </p:cNvPicPr>
          <p:nvPr/>
        </p:nvPicPr>
        <p:blipFill>
          <a:blip r:embed="rId3"/>
          <a:stretch>
            <a:fillRect/>
          </a:stretch>
        </p:blipFill>
        <p:spPr>
          <a:xfrm>
            <a:off x="770011" y="1702676"/>
            <a:ext cx="10687962" cy="31373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25625"/>
            <a:ext cx="10515601"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Total Payload Mass used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 5">
            <a:extLst>
              <a:ext uri="{FF2B5EF4-FFF2-40B4-BE49-F238E27FC236}">
                <a16:creationId xmlns:a16="http://schemas.microsoft.com/office/drawing/2014/main" id="{4CADDDAC-3878-A6E2-AE53-C8BCB4277636}"/>
              </a:ext>
            </a:extLst>
          </p:cNvPr>
          <p:cNvPicPr>
            <a:picLocks noChangeAspect="1"/>
          </p:cNvPicPr>
          <p:nvPr/>
        </p:nvPicPr>
        <p:blipFill>
          <a:blip r:embed="rId3"/>
          <a:stretch>
            <a:fillRect/>
          </a:stretch>
        </p:blipFill>
        <p:spPr>
          <a:xfrm>
            <a:off x="3407979" y="2444968"/>
            <a:ext cx="5376041" cy="111166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by the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 5">
            <a:extLst>
              <a:ext uri="{FF2B5EF4-FFF2-40B4-BE49-F238E27FC236}">
                <a16:creationId xmlns:a16="http://schemas.microsoft.com/office/drawing/2014/main" id="{465FA7BA-1287-C508-35DB-48FBA6C559B0}"/>
              </a:ext>
            </a:extLst>
          </p:cNvPr>
          <p:cNvPicPr>
            <a:picLocks noChangeAspect="1"/>
          </p:cNvPicPr>
          <p:nvPr/>
        </p:nvPicPr>
        <p:blipFill>
          <a:blip r:embed="rId3"/>
          <a:stretch>
            <a:fillRect/>
          </a:stretch>
        </p:blipFill>
        <p:spPr>
          <a:xfrm>
            <a:off x="3021724" y="2601310"/>
            <a:ext cx="6148552" cy="119707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0428"/>
            <a:ext cx="6608545" cy="48689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a:t>
            </a:r>
            <a:r>
              <a:rPr lang="en-US" sz="1800" dirty="0" err="1">
                <a:solidFill>
                  <a:schemeClr val="accent3">
                    <a:lumMod val="25000"/>
                  </a:schemeClr>
                </a:solidFill>
                <a:latin typeface="Abadi" panose="020B0604020104020204" pitchFamily="34" charset="0"/>
              </a:rPr>
              <a:t>Visualisation</a:t>
            </a:r>
            <a:r>
              <a:rPr lang="en-US" sz="1800" dirty="0">
                <a:solidFill>
                  <a:schemeClr val="accent3">
                    <a:lumMod val="25000"/>
                  </a:schemeClr>
                </a:solidFill>
                <a:latin typeface="Abadi" panose="020B0604020104020204" pitchFamily="34" charset="0"/>
              </a:rPr>
              <a:t> and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 and </a:t>
            </a:r>
            <a:r>
              <a:rPr lang="en-US" sz="1800" dirty="0" err="1">
                <a:solidFill>
                  <a:schemeClr val="accent3">
                    <a:lumMod val="25000"/>
                  </a:schemeClr>
                </a:solidFill>
                <a:latin typeface="Abadi" panose="020B0604020104020204" pitchFamily="34" charset="0"/>
              </a:rPr>
              <a:t>Ploty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using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dirty="0">
                <a:solidFill>
                  <a:schemeClr val="accent3">
                    <a:lumMod val="25000"/>
                  </a:schemeClr>
                </a:solidFill>
                <a:latin typeface="Abadi"/>
              </a:rPr>
              <a:t>Date, and other useful information on the first successful ground landing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 5">
            <a:extLst>
              <a:ext uri="{FF2B5EF4-FFF2-40B4-BE49-F238E27FC236}">
                <a16:creationId xmlns:a16="http://schemas.microsoft.com/office/drawing/2014/main" id="{95BEF4AB-AA46-0BE6-CB4E-37588527423B}"/>
              </a:ext>
            </a:extLst>
          </p:cNvPr>
          <p:cNvPicPr>
            <a:picLocks noChangeAspect="1"/>
          </p:cNvPicPr>
          <p:nvPr/>
        </p:nvPicPr>
        <p:blipFill>
          <a:blip r:embed="rId3"/>
          <a:stretch>
            <a:fillRect/>
          </a:stretch>
        </p:blipFill>
        <p:spPr>
          <a:xfrm>
            <a:off x="770011" y="2254469"/>
            <a:ext cx="10515600" cy="178150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 2">
            <a:extLst>
              <a:ext uri="{FF2B5EF4-FFF2-40B4-BE49-F238E27FC236}">
                <a16:creationId xmlns:a16="http://schemas.microsoft.com/office/drawing/2014/main" id="{44472825-52B5-3901-BC07-D1FDA27F98DE}"/>
              </a:ext>
            </a:extLst>
          </p:cNvPr>
          <p:cNvPicPr>
            <a:picLocks noChangeAspect="1"/>
          </p:cNvPicPr>
          <p:nvPr/>
        </p:nvPicPr>
        <p:blipFill>
          <a:blip r:embed="rId3"/>
          <a:stretch>
            <a:fillRect/>
          </a:stretch>
        </p:blipFill>
        <p:spPr>
          <a:xfrm>
            <a:off x="3216166" y="2017986"/>
            <a:ext cx="5943600" cy="24121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 5">
            <a:extLst>
              <a:ext uri="{FF2B5EF4-FFF2-40B4-BE49-F238E27FC236}">
                <a16:creationId xmlns:a16="http://schemas.microsoft.com/office/drawing/2014/main" id="{49B12885-0F47-4208-EC76-8838553DD43E}"/>
              </a:ext>
            </a:extLst>
          </p:cNvPr>
          <p:cNvPicPr>
            <a:picLocks noChangeAspect="1"/>
          </p:cNvPicPr>
          <p:nvPr/>
        </p:nvPicPr>
        <p:blipFill>
          <a:blip r:embed="rId3"/>
          <a:stretch>
            <a:fillRect/>
          </a:stretch>
        </p:blipFill>
        <p:spPr>
          <a:xfrm>
            <a:off x="3746721" y="2205601"/>
            <a:ext cx="4698557" cy="253982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1553"/>
            <a:ext cx="10515601" cy="4795410"/>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0" name="Image 9">
            <a:extLst>
              <a:ext uri="{FF2B5EF4-FFF2-40B4-BE49-F238E27FC236}">
                <a16:creationId xmlns:a16="http://schemas.microsoft.com/office/drawing/2014/main" id="{C2DE5862-3A54-A41F-07A9-47E2AF26ECCF}"/>
              </a:ext>
            </a:extLst>
          </p:cNvPr>
          <p:cNvPicPr>
            <a:picLocks noChangeAspect="1"/>
          </p:cNvPicPr>
          <p:nvPr/>
        </p:nvPicPr>
        <p:blipFill>
          <a:blip r:embed="rId3"/>
          <a:stretch>
            <a:fillRect/>
          </a:stretch>
        </p:blipFill>
        <p:spPr>
          <a:xfrm>
            <a:off x="5103875" y="1507678"/>
            <a:ext cx="2384745" cy="281207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5834"/>
            <a:ext cx="10515601" cy="482112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dirty="0">
                <a:solidFill>
                  <a:schemeClr val="accent3">
                    <a:lumMod val="25000"/>
                  </a:schemeClr>
                </a:solidFill>
                <a:latin typeface="Abadi"/>
              </a:rPr>
              <a:t>List of the failed landing 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a:extLst>
              <a:ext uri="{FF2B5EF4-FFF2-40B4-BE49-F238E27FC236}">
                <a16:creationId xmlns:a16="http://schemas.microsoft.com/office/drawing/2014/main" id="{1DB0D58F-C17F-5122-C70B-09F8F1DC3E71}"/>
              </a:ext>
            </a:extLst>
          </p:cNvPr>
          <p:cNvPicPr>
            <a:picLocks noChangeAspect="1"/>
          </p:cNvPicPr>
          <p:nvPr/>
        </p:nvPicPr>
        <p:blipFill>
          <a:blip r:embed="rId3"/>
          <a:stretch>
            <a:fillRect/>
          </a:stretch>
        </p:blipFill>
        <p:spPr>
          <a:xfrm>
            <a:off x="3277759" y="2270234"/>
            <a:ext cx="5636481" cy="159697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0069"/>
            <a:ext cx="10515600" cy="4836894"/>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dirty="0">
                <a:solidFill>
                  <a:schemeClr val="accent3">
                    <a:lumMod val="25000"/>
                  </a:schemeClr>
                </a:solidFill>
                <a:latin typeface="Abadi"/>
              </a:rPr>
              <a:t>Landing outcomes ranking between the date 2010-06-04 and 2017-03-20.</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 5">
            <a:extLst>
              <a:ext uri="{FF2B5EF4-FFF2-40B4-BE49-F238E27FC236}">
                <a16:creationId xmlns:a16="http://schemas.microsoft.com/office/drawing/2014/main" id="{8760E5EB-F33D-A847-9760-A05797789B8E}"/>
              </a:ext>
            </a:extLst>
          </p:cNvPr>
          <p:cNvPicPr>
            <a:picLocks noChangeAspect="1"/>
          </p:cNvPicPr>
          <p:nvPr/>
        </p:nvPicPr>
        <p:blipFill>
          <a:blip r:embed="rId3"/>
          <a:stretch>
            <a:fillRect/>
          </a:stretch>
        </p:blipFill>
        <p:spPr>
          <a:xfrm>
            <a:off x="4058583" y="1340069"/>
            <a:ext cx="4074833" cy="335805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92772"/>
            <a:ext cx="10687962" cy="4884191"/>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dirty="0">
                <a:solidFill>
                  <a:schemeClr val="accent3">
                    <a:lumMod val="25000"/>
                  </a:schemeClr>
                </a:solidFill>
                <a:latin typeface="Abadi"/>
              </a:rPr>
              <a:t>Red marking of launch sites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Marked launch sites</a:t>
            </a:r>
          </a:p>
        </p:txBody>
      </p:sp>
      <p:pic>
        <p:nvPicPr>
          <p:cNvPr id="6" name="Image 5">
            <a:extLst>
              <a:ext uri="{FF2B5EF4-FFF2-40B4-BE49-F238E27FC236}">
                <a16:creationId xmlns:a16="http://schemas.microsoft.com/office/drawing/2014/main" id="{AC024337-E9BF-E546-8727-A450466755F5}"/>
              </a:ext>
            </a:extLst>
          </p:cNvPr>
          <p:cNvPicPr>
            <a:picLocks noChangeAspect="1"/>
          </p:cNvPicPr>
          <p:nvPr/>
        </p:nvPicPr>
        <p:blipFill>
          <a:blip r:embed="rId3"/>
          <a:stretch>
            <a:fillRect/>
          </a:stretch>
        </p:blipFill>
        <p:spPr>
          <a:xfrm>
            <a:off x="914401" y="1323681"/>
            <a:ext cx="10371210" cy="39262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45476"/>
            <a:ext cx="10515601" cy="4931487"/>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dirty="0">
                <a:solidFill>
                  <a:schemeClr val="accent3">
                    <a:lumMod val="25000"/>
                  </a:schemeClr>
                </a:solidFill>
                <a:latin typeface="Abadi"/>
              </a:rPr>
              <a:t>Marking of successful landing zones in green and unsuccessful landing zones in red.</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Unsuccessful landing zones</a:t>
            </a:r>
          </a:p>
        </p:txBody>
      </p:sp>
      <p:pic>
        <p:nvPicPr>
          <p:cNvPr id="4" name="Image 3">
            <a:extLst>
              <a:ext uri="{FF2B5EF4-FFF2-40B4-BE49-F238E27FC236}">
                <a16:creationId xmlns:a16="http://schemas.microsoft.com/office/drawing/2014/main" id="{0A1BE7C0-44D9-3880-6671-E610C21ED635}"/>
              </a:ext>
            </a:extLst>
          </p:cNvPr>
          <p:cNvPicPr>
            <a:picLocks noChangeAspect="1"/>
          </p:cNvPicPr>
          <p:nvPr/>
        </p:nvPicPr>
        <p:blipFill>
          <a:blip r:embed="rId3"/>
          <a:stretch>
            <a:fillRect/>
          </a:stretch>
        </p:blipFill>
        <p:spPr>
          <a:xfrm>
            <a:off x="2113994" y="1245476"/>
            <a:ext cx="7964011" cy="417786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08538"/>
            <a:ext cx="10515600" cy="469697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dirty="0">
                <a:solidFill>
                  <a:schemeClr val="accent3">
                    <a:lumMod val="25000"/>
                  </a:schemeClr>
                </a:solidFill>
                <a:latin typeface="Abadi"/>
              </a:rPr>
              <a:t>Closest coast, city, railway and highway to the selected launch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Selected launch site to its proximities</a:t>
            </a:r>
          </a:p>
        </p:txBody>
      </p:sp>
      <p:pic>
        <p:nvPicPr>
          <p:cNvPr id="4" name="Image 3">
            <a:extLst>
              <a:ext uri="{FF2B5EF4-FFF2-40B4-BE49-F238E27FC236}">
                <a16:creationId xmlns:a16="http://schemas.microsoft.com/office/drawing/2014/main" id="{48B3F3EC-E703-6F86-7C74-9441394F3667}"/>
              </a:ext>
            </a:extLst>
          </p:cNvPr>
          <p:cNvPicPr>
            <a:picLocks noChangeAspect="1"/>
          </p:cNvPicPr>
          <p:nvPr/>
        </p:nvPicPr>
        <p:blipFill>
          <a:blip r:embed="rId3"/>
          <a:stretch>
            <a:fillRect/>
          </a:stretch>
        </p:blipFill>
        <p:spPr>
          <a:xfrm>
            <a:off x="2123520" y="1308538"/>
            <a:ext cx="7944959" cy="374841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891862"/>
            <a:ext cx="10399485" cy="3360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800" dirty="0">
                <a:solidFill>
                  <a:schemeClr val="accent3">
                    <a:lumMod val="25000"/>
                  </a:schemeClr>
                </a:solidFill>
                <a:latin typeface="Abadi" panose="020B0604020104020204" pitchFamily="34" charset="0"/>
              </a:rPr>
              <a:t>The commercial space age has arrived, marking a revolution in access to space. Today, companies like Virgin Galactic, Rocket Lab, Blue Origin, and especially SpaceX, are making space travel more affordable and accessible. Among these players, SpaceX stands out for its numerous achievements: sending machines to the International Space Station, development of the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constellation to provide global Internet access, and manned missions in space.</a:t>
            </a:r>
          </a:p>
          <a:p>
            <a:pPr marL="0" indent="0" algn="just">
              <a:spcBef>
                <a:spcPts val="1400"/>
              </a:spcBef>
              <a:buNone/>
            </a:pPr>
            <a:r>
              <a:rPr lang="en-US" sz="1800" dirty="0">
                <a:solidFill>
                  <a:schemeClr val="accent3">
                    <a:lumMod val="25000"/>
                  </a:schemeClr>
                </a:solidFill>
                <a:latin typeface="Abadi" panose="020B0604020104020204" pitchFamily="34" charset="0"/>
              </a:rPr>
              <a:t>One of the key factors in SpaceX's success lies in the drastic reduction in launch costs. While most space service providers charge more than $165 million per launch, SpaceX offers launches of its Falcon 9 rocket for just $62 million. This impressive savings is largely due to the reuse of the rockets' first stage.</a:t>
            </a:r>
          </a:p>
          <a:p>
            <a:pPr marL="0" indent="0" algn="just">
              <a:spcBef>
                <a:spcPts val="1400"/>
              </a:spcBef>
              <a:buNone/>
            </a:pPr>
            <a:r>
              <a:rPr lang="en-US" sz="1800" dirty="0">
                <a:solidFill>
                  <a:schemeClr val="accent3">
                    <a:lumMod val="25000"/>
                  </a:schemeClr>
                </a:solidFill>
                <a:latin typeface="Abadi" panose="020B0604020104020204" pitchFamily="34" charset="0"/>
              </a:rPr>
              <a:t>In this context, accurately predicting whether a rocket's first stage will successfully land becomes crucial for estimating the cost of a launch. This is precisely the purpose of our project: to analyze SpaceX data to improve our understanding of these landings and thus refine the evaluation of the associated costs</a:t>
            </a:r>
            <a:r>
              <a:rPr lang="en-US" sz="1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77007"/>
            <a:ext cx="10515601" cy="4899956"/>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457200" lvl="1" indent="0">
              <a:buNone/>
            </a:pPr>
            <a:r>
              <a:rPr lang="en-US" sz="2200" dirty="0"/>
              <a:t>Rockets launched from the CCAFS LC-40 launch site are among those with the greatest chance of landing successfully, and those from CCAFS SLC-40 have the least success.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for All sites</a:t>
            </a:r>
          </a:p>
        </p:txBody>
      </p:sp>
      <p:pic>
        <p:nvPicPr>
          <p:cNvPr id="4" name="Image 3">
            <a:extLst>
              <a:ext uri="{FF2B5EF4-FFF2-40B4-BE49-F238E27FC236}">
                <a16:creationId xmlns:a16="http://schemas.microsoft.com/office/drawing/2014/main" id="{BF1510ED-538D-6B61-8C99-A68FB78F4FBC}"/>
              </a:ext>
            </a:extLst>
          </p:cNvPr>
          <p:cNvPicPr>
            <a:picLocks noChangeAspect="1"/>
          </p:cNvPicPr>
          <p:nvPr/>
        </p:nvPicPr>
        <p:blipFill>
          <a:blip r:embed="rId3"/>
          <a:stretch>
            <a:fillRect/>
          </a:stretch>
        </p:blipFill>
        <p:spPr>
          <a:xfrm>
            <a:off x="1681162" y="1285875"/>
            <a:ext cx="8829675" cy="393251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340069"/>
            <a:ext cx="10551583" cy="4836894"/>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dirty="0">
                <a:solidFill>
                  <a:schemeClr val="accent3">
                    <a:lumMod val="25000"/>
                  </a:schemeClr>
                </a:solidFill>
                <a:latin typeface="Abadi"/>
              </a:rPr>
              <a:t>We observe a successful landing rate of 73.1%. Which is relatively encouraging.</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fr-FR" dirty="0">
                <a:solidFill>
                  <a:srgbClr val="0B49CB"/>
                </a:solidFill>
                <a:latin typeface="Abadi"/>
              </a:rPr>
              <a:t>L</a:t>
            </a:r>
            <a:r>
              <a:rPr lang="en-US" dirty="0" err="1">
                <a:solidFill>
                  <a:srgbClr val="0B49CB"/>
                </a:solidFill>
                <a:latin typeface="Abadi"/>
              </a:rPr>
              <a:t>aunch</a:t>
            </a:r>
            <a:r>
              <a:rPr lang="en-US" dirty="0">
                <a:solidFill>
                  <a:srgbClr val="0B49CB"/>
                </a:solidFill>
                <a:latin typeface="Abadi"/>
              </a:rPr>
              <a:t> Site with highest launch success ratio</a:t>
            </a:r>
          </a:p>
        </p:txBody>
      </p:sp>
      <p:pic>
        <p:nvPicPr>
          <p:cNvPr id="4" name="Image 3">
            <a:extLst>
              <a:ext uri="{FF2B5EF4-FFF2-40B4-BE49-F238E27FC236}">
                <a16:creationId xmlns:a16="http://schemas.microsoft.com/office/drawing/2014/main" id="{99DBA294-6746-EEDF-07F9-FE7528DADF7F}"/>
              </a:ext>
            </a:extLst>
          </p:cNvPr>
          <p:cNvPicPr>
            <a:picLocks noChangeAspect="1"/>
          </p:cNvPicPr>
          <p:nvPr/>
        </p:nvPicPr>
        <p:blipFill>
          <a:blip r:embed="rId3"/>
          <a:stretch>
            <a:fillRect/>
          </a:stretch>
        </p:blipFill>
        <p:spPr>
          <a:xfrm>
            <a:off x="1681162" y="1285875"/>
            <a:ext cx="8829675" cy="393251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8668" y="1373731"/>
            <a:ext cx="10414662" cy="4852661"/>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B5 appears to have the highest success rate, while other versions show mixed results.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Image 3">
            <a:extLst>
              <a:ext uri="{FF2B5EF4-FFF2-40B4-BE49-F238E27FC236}">
                <a16:creationId xmlns:a16="http://schemas.microsoft.com/office/drawing/2014/main" id="{0795BB1E-5FAE-F4D8-DF2C-87E0A9058C34}"/>
              </a:ext>
            </a:extLst>
          </p:cNvPr>
          <p:cNvPicPr>
            <a:picLocks noChangeAspect="1"/>
          </p:cNvPicPr>
          <p:nvPr/>
        </p:nvPicPr>
        <p:blipFill>
          <a:blip r:embed="rId3"/>
          <a:stretch>
            <a:fillRect/>
          </a:stretch>
        </p:blipFill>
        <p:spPr>
          <a:xfrm>
            <a:off x="1594809" y="1324302"/>
            <a:ext cx="9002381" cy="356300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50428"/>
            <a:ext cx="10515600" cy="4443274"/>
          </a:xfrm>
          <a:prstGeom prst="rect">
            <a:avLst/>
          </a:prstGeom>
        </p:spPr>
        <p:txBody>
          <a:bodyPr vert="horz" lIns="91440" tIns="45720" rIns="91440" bIns="45720" rtlCol="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notice that the Decision Tree model presents the same accuracy as all the other models, but presents a balance in the score of each class. The most efficient model is then the Decision Tree!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 2">
            <a:extLst>
              <a:ext uri="{FF2B5EF4-FFF2-40B4-BE49-F238E27FC236}">
                <a16:creationId xmlns:a16="http://schemas.microsoft.com/office/drawing/2014/main" id="{3E170566-9A56-AA23-4E67-B17807436ACD}"/>
              </a:ext>
            </a:extLst>
          </p:cNvPr>
          <p:cNvPicPr>
            <a:picLocks noChangeAspect="1"/>
          </p:cNvPicPr>
          <p:nvPr/>
        </p:nvPicPr>
        <p:blipFill>
          <a:blip r:embed="rId3"/>
          <a:stretch>
            <a:fillRect/>
          </a:stretch>
        </p:blipFill>
        <p:spPr>
          <a:xfrm>
            <a:off x="770011" y="1348736"/>
            <a:ext cx="5142058" cy="3554340"/>
          </a:xfrm>
          <a:prstGeom prst="rect">
            <a:avLst/>
          </a:prstGeom>
        </p:spPr>
      </p:pic>
      <p:pic>
        <p:nvPicPr>
          <p:cNvPr id="7" name="Image 6">
            <a:extLst>
              <a:ext uri="{FF2B5EF4-FFF2-40B4-BE49-F238E27FC236}">
                <a16:creationId xmlns:a16="http://schemas.microsoft.com/office/drawing/2014/main" id="{EC0CB9EB-7D95-F81C-359E-70204AA474E5}"/>
              </a:ext>
            </a:extLst>
          </p:cNvPr>
          <p:cNvPicPr>
            <a:picLocks noChangeAspect="1"/>
          </p:cNvPicPr>
          <p:nvPr/>
        </p:nvPicPr>
        <p:blipFill>
          <a:blip r:embed="rId4"/>
          <a:stretch>
            <a:fillRect/>
          </a:stretch>
        </p:blipFill>
        <p:spPr>
          <a:xfrm>
            <a:off x="6361595" y="1623847"/>
            <a:ext cx="4924015" cy="291662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08537"/>
            <a:ext cx="5254552" cy="471703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Confusion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 2">
            <a:extLst>
              <a:ext uri="{FF2B5EF4-FFF2-40B4-BE49-F238E27FC236}">
                <a16:creationId xmlns:a16="http://schemas.microsoft.com/office/drawing/2014/main" id="{B1E38716-2605-48AF-B959-57FB4A26D8E2}"/>
              </a:ext>
            </a:extLst>
          </p:cNvPr>
          <p:cNvPicPr>
            <a:picLocks noChangeAspect="1"/>
          </p:cNvPicPr>
          <p:nvPr/>
        </p:nvPicPr>
        <p:blipFill>
          <a:blip r:embed="rId3"/>
          <a:stretch>
            <a:fillRect/>
          </a:stretch>
        </p:blipFill>
        <p:spPr>
          <a:xfrm>
            <a:off x="806541" y="1768883"/>
            <a:ext cx="4846330" cy="4251434"/>
          </a:xfrm>
          <a:prstGeom prst="rect">
            <a:avLst/>
          </a:prstGeom>
        </p:spPr>
      </p:pic>
      <p:sp>
        <p:nvSpPr>
          <p:cNvPr id="8" name="Content Placeholder 4">
            <a:extLst>
              <a:ext uri="{FF2B5EF4-FFF2-40B4-BE49-F238E27FC236}">
                <a16:creationId xmlns:a16="http://schemas.microsoft.com/office/drawing/2014/main" id="{504569A3-F5A5-30D3-BBDB-8F2E55E3AB3A}"/>
              </a:ext>
            </a:extLst>
          </p:cNvPr>
          <p:cNvSpPr txBox="1">
            <a:spLocks/>
          </p:cNvSpPr>
          <p:nvPr/>
        </p:nvSpPr>
        <p:spPr>
          <a:xfrm>
            <a:off x="6203420" y="1303282"/>
            <a:ext cx="5254552" cy="47170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b="1" dirty="0"/>
              <a:t>High True Positive Rate (11/12)</a:t>
            </a:r>
            <a:r>
              <a:rPr lang="en-US" sz="1600" dirty="0"/>
              <a:t>: The model has a good ability to correctly predict when a rocket will land, with only one instance misclassified as "did not land.“</a:t>
            </a:r>
          </a:p>
          <a:p>
            <a:pPr>
              <a:lnSpc>
                <a:spcPct val="100000"/>
              </a:lnSpc>
              <a:spcBef>
                <a:spcPts val="1400"/>
              </a:spcBef>
            </a:pPr>
            <a:r>
              <a:rPr lang="en-US" sz="1600" b="1" dirty="0"/>
              <a:t>Reasonable True Negative Rate (4/6)</a:t>
            </a:r>
            <a:r>
              <a:rPr lang="en-US" sz="1600" dirty="0"/>
              <a:t>: The model also has a good capability to predict when a rocket will not land, with two instances misclassified as "landed.“</a:t>
            </a:r>
          </a:p>
          <a:p>
            <a:pPr>
              <a:lnSpc>
                <a:spcPct val="100000"/>
              </a:lnSpc>
              <a:spcBef>
                <a:spcPts val="1400"/>
              </a:spcBef>
            </a:pPr>
            <a:r>
              <a:rPr lang="en-US" sz="1600" b="1" dirty="0"/>
              <a:t>Low Error Rates</a:t>
            </a:r>
            <a:r>
              <a:rPr lang="en-US" sz="1600" dirty="0"/>
              <a:t>: The model has relatively low false positive and false negative rates, indicating strong predictive power.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t>This confusion matrix reflects a model with a high degree of accuracy and balanced performance, particularly in identifying successful landings, which is crucial for predicting cost savings in SpaceX launches.</a:t>
            </a: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276709"/>
            <a:ext cx="10515600" cy="4949683"/>
          </a:xfrm>
          <a:prstGeom prst="rect">
            <a:avLst/>
          </a:prstGeom>
        </p:spPr>
        <p:txBody>
          <a:bodyPr>
            <a:normAutofit/>
          </a:bodyPr>
          <a:lstStyle/>
          <a:p>
            <a:pPr marL="0" indent="0">
              <a:buNone/>
            </a:pPr>
            <a:r>
              <a:rPr lang="en-US" sz="1800" dirty="0"/>
              <a:t>Our comprehensive analysis of SpaceX launch data has yielded the following key insights:</a:t>
            </a:r>
          </a:p>
          <a:p>
            <a:pPr lvl="1">
              <a:buFont typeface="+mj-lt"/>
              <a:buAutoNum type="arabicPeriod"/>
            </a:pPr>
            <a:r>
              <a:rPr lang="en-US" sz="1800" b="1" dirty="0"/>
              <a:t>Landing Success Probability:</a:t>
            </a:r>
            <a:r>
              <a:rPr lang="en-US" sz="1800" dirty="0"/>
              <a:t> The probability of a successful landing stands at approximately 67%. This metric underscores the advancements SpaceX has made in its landing technology, yet it also points to areas where improvements can still be made to reach higher consistency.</a:t>
            </a:r>
          </a:p>
          <a:p>
            <a:pPr lvl="1">
              <a:buFont typeface="+mj-lt"/>
              <a:buAutoNum type="arabicPeriod"/>
            </a:pPr>
            <a:r>
              <a:rPr lang="en-US" sz="1800" b="1" dirty="0"/>
              <a:t>Optimal Launch Site - CCAFS LC-40:</a:t>
            </a:r>
            <a:r>
              <a:rPr lang="en-US" sz="1800" dirty="0"/>
              <a:t> The CCAFS LC-40 launch site emerges as the most reliable option, boasting a significantly higher success rate compared to the other three sites. This finding suggests that CCAFS LC-40 is strategically advantageous for launches, likely due to its infrastructure, location, and operational efficiency. Future missions may benefit from prioritizing this site to maximize the likelihood of successful landings.</a:t>
            </a:r>
          </a:p>
          <a:p>
            <a:pPr marL="0" indent="0">
              <a:buNone/>
            </a:pPr>
            <a:r>
              <a:rPr lang="en-US" sz="1800" b="1" dirty="0"/>
              <a:t>Innovative Insights:</a:t>
            </a:r>
            <a:endParaRPr lang="en-US" sz="1800" dirty="0"/>
          </a:p>
          <a:p>
            <a:pPr lvl="1"/>
            <a:r>
              <a:rPr lang="en-US" sz="1800" b="1" dirty="0"/>
              <a:t>Site Selection for Maximized Success:</a:t>
            </a:r>
            <a:r>
              <a:rPr lang="en-US" sz="1800" dirty="0"/>
              <a:t> The success rate variation across different launch sites provides a valuable criterion for site selection in future launches. By leveraging this data-driven insight, SpaceX can strategically allocate resources and plan missions to enhance overall mission success.</a:t>
            </a:r>
          </a:p>
          <a:p>
            <a:pPr lvl="1"/>
            <a:r>
              <a:rPr lang="en-US" sz="1800" b="1" dirty="0"/>
              <a:t>Data-Driven Decision Making:</a:t>
            </a:r>
            <a:r>
              <a:rPr lang="en-US" sz="1800" dirty="0"/>
              <a:t> The use of comprehensive data analytics in evaluating launch outcomes and site performance offers a robust framework for optimizing space missions. This approach not only improves operational efficiency but also contributes to the broader field of aerospace innovation.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rgbClr val="0948CB"/>
                </a:solidFill>
                <a:latin typeface="Abadi" panose="020B0604020104020204" pitchFamily="34" charset="0"/>
                <a:hlinkClick r:id="rId4"/>
              </a:rPr>
              <a:t>https://github.com/Tahsine/SpaceX-Capstone.git</a:t>
            </a:r>
          </a:p>
          <a:p>
            <a:pPr>
              <a:lnSpc>
                <a:spcPct val="100000"/>
              </a:lnSpc>
              <a:spcBef>
                <a:spcPts val="1400"/>
              </a:spcBef>
            </a:pPr>
            <a:r>
              <a:rPr lang="en-US" sz="2200" dirty="0">
                <a:solidFill>
                  <a:srgbClr val="0948CB"/>
                </a:solidFill>
                <a:latin typeface="Abadi" panose="020B0604020104020204" pitchFamily="34" charset="0"/>
                <a:hlinkClick r:id="rId4"/>
              </a:rPr>
              <a:t>https://github.com/Tahsine/SpaceX-Capstone/blob/97105c195ca9cd7264a562e4c0a1bd581e933f9c/spacex_launch_dash.csv</a:t>
            </a:r>
            <a:endParaRPr lang="en-US" sz="2200" dirty="0">
              <a:solidFill>
                <a:srgbClr val="0948CB"/>
              </a:solidFill>
              <a:latin typeface="Abadi" panose="020B0604020104020204" pitchFamily="34" charset="0"/>
            </a:endParaRPr>
          </a:p>
          <a:p>
            <a:pPr>
              <a:lnSpc>
                <a:spcPct val="100000"/>
              </a:lnSpc>
              <a:spcBef>
                <a:spcPts val="1400"/>
              </a:spcBef>
            </a:pPr>
            <a:r>
              <a:rPr lang="en-US" sz="2200" dirty="0">
                <a:solidFill>
                  <a:srgbClr val="0948CB"/>
                </a:solidFill>
                <a:latin typeface="Abadi" panose="020B0604020104020204" pitchFamily="34" charset="0"/>
              </a:rPr>
              <a:t>https://github.com/Tahsine/SpaceX-Capstone/blob/97105c195ca9cd7264a562e4c0a1bd581e933f9c/Spacex.csv</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Rest</a:t>
            </a:r>
          </a:p>
          <a:p>
            <a:pPr lvl="1">
              <a:lnSpc>
                <a:spcPct val="120000"/>
              </a:lnSpc>
              <a:spcBef>
                <a:spcPts val="1400"/>
              </a:spcBef>
            </a:pPr>
            <a:r>
              <a:rPr lang="en-US" sz="7600" dirty="0">
                <a:solidFill>
                  <a:schemeClr val="bg2">
                    <a:lumMod val="50000"/>
                  </a:schemeClr>
                </a:solidFill>
                <a:latin typeface="Abadi"/>
              </a:rPr>
              <a:t>Wikipedia Web Scraping</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Classification Model Development Process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fr-FR" dirty="0"/>
              <a:t>The data collection process for the SpaceX Falcon 9 launch </a:t>
            </a:r>
            <a:r>
              <a:rPr lang="fr-FR" dirty="0" err="1"/>
              <a:t>dataset</a:t>
            </a:r>
            <a:r>
              <a:rPr lang="fr-FR" dirty="0"/>
              <a:t> </a:t>
            </a:r>
            <a:r>
              <a:rPr lang="fr-FR" dirty="0" err="1"/>
              <a:t>involved</a:t>
            </a:r>
            <a:r>
              <a:rPr lang="fr-FR" dirty="0"/>
              <a:t> </a:t>
            </a:r>
            <a:r>
              <a:rPr lang="fr-FR" dirty="0" err="1"/>
              <a:t>two</a:t>
            </a:r>
            <a:r>
              <a:rPr lang="fr-FR" dirty="0"/>
              <a:t> </a:t>
            </a:r>
            <a:r>
              <a:rPr lang="fr-FR" dirty="0" err="1"/>
              <a:t>primary</a:t>
            </a:r>
            <a:r>
              <a:rPr lang="fr-FR" dirty="0"/>
              <a:t> </a:t>
            </a:r>
            <a:r>
              <a:rPr lang="fr-FR" dirty="0" err="1"/>
              <a:t>methods</a:t>
            </a:r>
            <a:r>
              <a:rPr lang="fr-FR" dirty="0"/>
              <a:t>: API </a:t>
            </a:r>
            <a:r>
              <a:rPr lang="fr-FR" dirty="0" err="1"/>
              <a:t>retrieval</a:t>
            </a:r>
            <a:r>
              <a:rPr lang="fr-FR" dirty="0"/>
              <a:t> and web </a:t>
            </a:r>
            <a:r>
              <a:rPr lang="fr-FR" dirty="0" err="1"/>
              <a:t>scraping</a:t>
            </a:r>
            <a:r>
              <a:rPr lang="fr-FR" dirty="0"/>
              <a:t>. </a:t>
            </a:r>
          </a:p>
          <a:p>
            <a:pPr marL="0" indent="0">
              <a:buNone/>
            </a:pPr>
            <a:r>
              <a:rPr lang="fr-FR" dirty="0"/>
              <a:t>By </a:t>
            </a:r>
            <a:r>
              <a:rPr lang="fr-FR" dirty="0" err="1"/>
              <a:t>combining</a:t>
            </a:r>
            <a:r>
              <a:rPr lang="fr-FR" dirty="0"/>
              <a:t> data </a:t>
            </a:r>
            <a:r>
              <a:rPr lang="fr-FR" dirty="0" err="1"/>
              <a:t>from</a:t>
            </a:r>
            <a:r>
              <a:rPr lang="fr-FR" dirty="0"/>
              <a:t> the SpaceX REST API </a:t>
            </a:r>
            <a:r>
              <a:rPr lang="fr-FR" dirty="0" err="1"/>
              <a:t>with</a:t>
            </a:r>
            <a:r>
              <a:rPr lang="fr-FR" dirty="0"/>
              <a:t> </a:t>
            </a:r>
            <a:r>
              <a:rPr lang="fr-FR" dirty="0" err="1"/>
              <a:t>hisotical</a:t>
            </a:r>
            <a:r>
              <a:rPr lang="fr-FR" dirty="0"/>
              <a:t> information </a:t>
            </a:r>
            <a:r>
              <a:rPr lang="fr-FR" dirty="0" err="1"/>
              <a:t>from</a:t>
            </a:r>
            <a:r>
              <a:rPr lang="fr-FR" dirty="0"/>
              <a:t> </a:t>
            </a:r>
            <a:r>
              <a:rPr lang="fr-FR" dirty="0" err="1"/>
              <a:t>Wikipedia</a:t>
            </a:r>
            <a:r>
              <a:rPr lang="fr-FR" dirty="0"/>
              <a:t>, </a:t>
            </a:r>
            <a:r>
              <a:rPr lang="fr-FR" dirty="0" err="1"/>
              <a:t>we</a:t>
            </a:r>
            <a:r>
              <a:rPr lang="fr-FR" dirty="0"/>
              <a:t> </a:t>
            </a:r>
            <a:r>
              <a:rPr lang="fr-FR" dirty="0" err="1"/>
              <a:t>ensured</a:t>
            </a:r>
            <a:r>
              <a:rPr lang="fr-FR" dirty="0"/>
              <a:t> a </a:t>
            </a:r>
            <a:r>
              <a:rPr lang="fr-FR" dirty="0" err="1"/>
              <a:t>comprehensive</a:t>
            </a:r>
            <a:r>
              <a:rPr lang="fr-FR" dirty="0"/>
              <a:t> </a:t>
            </a:r>
            <a:r>
              <a:rPr lang="fr-FR" dirty="0" err="1"/>
              <a:t>dataset</a:t>
            </a:r>
            <a:r>
              <a:rPr lang="fr-FR" dirty="0"/>
              <a:t> </a:t>
            </a:r>
            <a:r>
              <a:rPr lang="fr-FR" dirty="0" err="1"/>
              <a:t>that</a:t>
            </a:r>
            <a:r>
              <a:rPr lang="fr-FR" dirty="0"/>
              <a:t> </a:t>
            </a:r>
            <a:r>
              <a:rPr lang="fr-FR" dirty="0" err="1"/>
              <a:t>captured</a:t>
            </a:r>
            <a:r>
              <a:rPr lang="fr-FR" dirty="0"/>
              <a:t> all </a:t>
            </a:r>
            <a:r>
              <a:rPr lang="fr-FR" dirty="0" err="1"/>
              <a:t>revelant</a:t>
            </a:r>
            <a:r>
              <a:rPr lang="fr-FR" dirty="0"/>
              <a:t> aspects of the Falcon 9 </a:t>
            </a:r>
            <a:r>
              <a:rPr lang="fr-FR" dirty="0" err="1"/>
              <a:t>launches</a:t>
            </a:r>
            <a:r>
              <a:rPr lang="fr-FR" dirty="0"/>
              <a:t>.</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b="1" dirty="0">
                <a:solidFill>
                  <a:schemeClr val="accent3">
                    <a:lumMod val="25000"/>
                  </a:schemeClr>
                </a:solidFill>
                <a:latin typeface="Abadi"/>
              </a:rPr>
              <a:t>API Request : </a:t>
            </a:r>
            <a:r>
              <a:rPr lang="en-US" sz="1600" dirty="0">
                <a:solidFill>
                  <a:schemeClr val="accent3">
                    <a:lumMod val="25000"/>
                  </a:schemeClr>
                </a:solidFill>
                <a:latin typeface="Abadi"/>
              </a:rPr>
              <a:t>We utilized the SpaceX REST API to retrieve detailed information on Falcon 9 Launches,</a:t>
            </a:r>
          </a:p>
          <a:p>
            <a:pPr>
              <a:lnSpc>
                <a:spcPct val="100000"/>
              </a:lnSpc>
              <a:spcBef>
                <a:spcPts val="1400"/>
              </a:spcBef>
            </a:pPr>
            <a:r>
              <a:rPr lang="en-US" sz="1600" b="1" dirty="0">
                <a:solidFill>
                  <a:schemeClr val="accent3">
                    <a:lumMod val="25000"/>
                  </a:schemeClr>
                </a:solidFill>
                <a:latin typeface="Abadi"/>
              </a:rPr>
              <a:t>Data Points: </a:t>
            </a:r>
            <a:r>
              <a:rPr lang="en-US" sz="1600" dirty="0">
                <a:solidFill>
                  <a:schemeClr val="accent3">
                    <a:lumMod val="25000"/>
                  </a:schemeClr>
                </a:solidFill>
                <a:latin typeface="Abadi"/>
              </a:rPr>
              <a:t>The API provided structured data, including launch dates, payload information, orbit details, launch outcomes, </a:t>
            </a:r>
            <a:r>
              <a:rPr lang="en-US" sz="1600" dirty="0" err="1">
                <a:solidFill>
                  <a:schemeClr val="accent3">
                    <a:lumMod val="25000"/>
                  </a:schemeClr>
                </a:solidFill>
                <a:latin typeface="Abadi"/>
              </a:rPr>
              <a:t>etc</a:t>
            </a:r>
            <a:r>
              <a:rPr lang="en-US" sz="1600" dirty="0">
                <a:solidFill>
                  <a:schemeClr val="accent3">
                    <a:lumMod val="25000"/>
                  </a:schemeClr>
                </a:solidFill>
                <a:latin typeface="Abadi"/>
              </a:rPr>
              <a:t>,</a:t>
            </a:r>
          </a:p>
          <a:p>
            <a:pPr>
              <a:lnSpc>
                <a:spcPct val="100000"/>
              </a:lnSpc>
              <a:spcBef>
                <a:spcPts val="1400"/>
              </a:spcBef>
            </a:pPr>
            <a:r>
              <a:rPr lang="en-US" sz="1600" b="1" dirty="0">
                <a:solidFill>
                  <a:schemeClr val="accent3">
                    <a:lumMod val="25000"/>
                  </a:schemeClr>
                </a:solidFill>
                <a:latin typeface="Abadi"/>
              </a:rPr>
              <a:t>Automated Queries: </a:t>
            </a:r>
            <a:r>
              <a:rPr lang="en-US" sz="1600" dirty="0">
                <a:solidFill>
                  <a:schemeClr val="accent3">
                    <a:lumMod val="25000"/>
                  </a:schemeClr>
                </a:solidFill>
                <a:latin typeface="Abadi"/>
              </a:rPr>
              <a:t>Repeated automated queries were performed to fetch the latest data directly from the API</a:t>
            </a:r>
            <a:endParaRPr lang="en-US" sz="1600" b="1"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rPr>
              <a:t>SpaceX API calls notebook : </a:t>
            </a:r>
            <a:r>
              <a:rPr lang="en-US" sz="1600" dirty="0">
                <a:solidFill>
                  <a:srgbClr val="0948CB"/>
                </a:solidFill>
                <a:latin typeface="Abadi" panose="020B0604020104020204" pitchFamily="34" charset="0"/>
              </a:rPr>
              <a:t>https://github.com/Tahsine/SpaceX-Capstone/blob/97105c195ca9cd7264a562e4c0a1bd581e933f9c/jupyter-labs-spacex-data-collection-api.ipynb</a:t>
            </a:r>
            <a:endParaRPr lang="en-US" sz="1600" dirty="0">
              <a:solidFill>
                <a:srgbClr val="0948CB"/>
              </a:solidFill>
            </a:endParaRPr>
          </a:p>
          <a:p>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Ellipse 9">
            <a:extLst>
              <a:ext uri="{FF2B5EF4-FFF2-40B4-BE49-F238E27FC236}">
                <a16:creationId xmlns:a16="http://schemas.microsoft.com/office/drawing/2014/main" id="{4035FFAC-1047-6425-56BD-F02AC751C415}"/>
              </a:ext>
            </a:extLst>
          </p:cNvPr>
          <p:cNvSpPr/>
          <p:nvPr/>
        </p:nvSpPr>
        <p:spPr>
          <a:xfrm>
            <a:off x="6337739" y="2236143"/>
            <a:ext cx="1781503" cy="106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API </a:t>
            </a:r>
            <a:r>
              <a:rPr lang="fr-FR" dirty="0" err="1">
                <a:solidFill>
                  <a:schemeClr val="bg1"/>
                </a:solidFill>
              </a:rPr>
              <a:t>Query</a:t>
            </a:r>
            <a:endParaRPr lang="en-US" dirty="0">
              <a:solidFill>
                <a:schemeClr val="bg1"/>
              </a:solidFill>
            </a:endParaRPr>
          </a:p>
        </p:txBody>
      </p:sp>
      <p:sp>
        <p:nvSpPr>
          <p:cNvPr id="11" name="Ellipse 10">
            <a:extLst>
              <a:ext uri="{FF2B5EF4-FFF2-40B4-BE49-F238E27FC236}">
                <a16:creationId xmlns:a16="http://schemas.microsoft.com/office/drawing/2014/main" id="{755D09D3-DA05-2100-FD9E-2CB1899D6C1B}"/>
              </a:ext>
            </a:extLst>
          </p:cNvPr>
          <p:cNvSpPr/>
          <p:nvPr/>
        </p:nvSpPr>
        <p:spPr>
          <a:xfrm>
            <a:off x="9195620" y="2236143"/>
            <a:ext cx="1781503" cy="106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Response</a:t>
            </a:r>
            <a:r>
              <a:rPr lang="fr-FR" dirty="0"/>
              <a:t> Data</a:t>
            </a:r>
            <a:endParaRPr lang="en-US" dirty="0"/>
          </a:p>
        </p:txBody>
      </p:sp>
      <p:sp>
        <p:nvSpPr>
          <p:cNvPr id="12" name="Ellipse 11">
            <a:extLst>
              <a:ext uri="{FF2B5EF4-FFF2-40B4-BE49-F238E27FC236}">
                <a16:creationId xmlns:a16="http://schemas.microsoft.com/office/drawing/2014/main" id="{B519714B-E469-9FA0-8197-32678658C7CE}"/>
              </a:ext>
            </a:extLst>
          </p:cNvPr>
          <p:cNvSpPr/>
          <p:nvPr/>
        </p:nvSpPr>
        <p:spPr>
          <a:xfrm>
            <a:off x="6337739" y="4416008"/>
            <a:ext cx="1781503" cy="106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Storage</a:t>
            </a:r>
            <a:endParaRPr lang="en-US" dirty="0"/>
          </a:p>
        </p:txBody>
      </p:sp>
      <p:sp>
        <p:nvSpPr>
          <p:cNvPr id="13" name="Ellipse 12">
            <a:extLst>
              <a:ext uri="{FF2B5EF4-FFF2-40B4-BE49-F238E27FC236}">
                <a16:creationId xmlns:a16="http://schemas.microsoft.com/office/drawing/2014/main" id="{53DCBB0E-9D81-B069-B358-41286322A7C7}"/>
              </a:ext>
            </a:extLst>
          </p:cNvPr>
          <p:cNvSpPr/>
          <p:nvPr/>
        </p:nvSpPr>
        <p:spPr>
          <a:xfrm>
            <a:off x="9195620" y="4416008"/>
            <a:ext cx="1781503" cy="106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Parsing</a:t>
            </a:r>
            <a:endParaRPr lang="en-US" dirty="0"/>
          </a:p>
        </p:txBody>
      </p:sp>
      <p:cxnSp>
        <p:nvCxnSpPr>
          <p:cNvPr id="15" name="Connecteur droit avec flèche 14">
            <a:extLst>
              <a:ext uri="{FF2B5EF4-FFF2-40B4-BE49-F238E27FC236}">
                <a16:creationId xmlns:a16="http://schemas.microsoft.com/office/drawing/2014/main" id="{F82B9376-0BF4-01B9-DB88-AB43AD1E9171}"/>
              </a:ext>
            </a:extLst>
          </p:cNvPr>
          <p:cNvCxnSpPr>
            <a:cxnSpLocks/>
          </p:cNvCxnSpPr>
          <p:nvPr/>
        </p:nvCxnSpPr>
        <p:spPr>
          <a:xfrm>
            <a:off x="8119242" y="2777560"/>
            <a:ext cx="107637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Connecteur droit avec flèche 22">
            <a:extLst>
              <a:ext uri="{FF2B5EF4-FFF2-40B4-BE49-F238E27FC236}">
                <a16:creationId xmlns:a16="http://schemas.microsoft.com/office/drawing/2014/main" id="{6219130A-9D5F-716E-0387-B2690A7B1458}"/>
              </a:ext>
            </a:extLst>
          </p:cNvPr>
          <p:cNvCxnSpPr>
            <a:stCxn id="11" idx="4"/>
            <a:endCxn id="13" idx="0"/>
          </p:cNvCxnSpPr>
          <p:nvPr/>
        </p:nvCxnSpPr>
        <p:spPr>
          <a:xfrm>
            <a:off x="10086372" y="3300383"/>
            <a:ext cx="0" cy="1115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necteur droit avec flèche 25">
            <a:extLst>
              <a:ext uri="{FF2B5EF4-FFF2-40B4-BE49-F238E27FC236}">
                <a16:creationId xmlns:a16="http://schemas.microsoft.com/office/drawing/2014/main" id="{D724762D-65D9-E7C9-A62A-DAA8EC7CA274}"/>
              </a:ext>
            </a:extLst>
          </p:cNvPr>
          <p:cNvCxnSpPr>
            <a:stCxn id="13" idx="2"/>
            <a:endCxn id="12" idx="6"/>
          </p:cNvCxnSpPr>
          <p:nvPr/>
        </p:nvCxnSpPr>
        <p:spPr>
          <a:xfrm flipH="1">
            <a:off x="8119242" y="4948128"/>
            <a:ext cx="10763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310994" cy="4527062"/>
          </a:xfrm>
          <a:prstGeom prst="rect">
            <a:avLst/>
          </a:prstGeom>
        </p:spPr>
        <p:txBody>
          <a:bodyPr lIns="91440" tIns="45720" rIns="91440" bIns="45720" anchor="t">
            <a:noAutofit/>
          </a:bodyPr>
          <a:lstStyle/>
          <a:p>
            <a:pPr>
              <a:lnSpc>
                <a:spcPct val="100000"/>
              </a:lnSpc>
              <a:spcBef>
                <a:spcPts val="1400"/>
              </a:spcBef>
            </a:pPr>
            <a:r>
              <a:rPr lang="en-US" sz="1600" b="1" dirty="0">
                <a:solidFill>
                  <a:schemeClr val="accent3">
                    <a:lumMod val="25000"/>
                  </a:schemeClr>
                </a:solidFill>
                <a:latin typeface="Abadi"/>
              </a:rPr>
              <a:t>Web Scraping: </a:t>
            </a:r>
            <a:r>
              <a:rPr lang="en-US" sz="1600" dirty="0">
                <a:solidFill>
                  <a:schemeClr val="accent3">
                    <a:lumMod val="25000"/>
                  </a:schemeClr>
                </a:solidFill>
                <a:latin typeface="Abadi"/>
              </a:rPr>
              <a:t>For additional details and historical data on Falcon 9, we implemented web scraping techniques,</a:t>
            </a:r>
          </a:p>
          <a:p>
            <a:pPr>
              <a:lnSpc>
                <a:spcPct val="100000"/>
              </a:lnSpc>
              <a:spcBef>
                <a:spcPts val="1400"/>
              </a:spcBef>
            </a:pPr>
            <a:r>
              <a:rPr lang="en-US" sz="1600" b="1" dirty="0">
                <a:solidFill>
                  <a:schemeClr val="accent3">
                    <a:lumMod val="25000"/>
                  </a:schemeClr>
                </a:solidFill>
                <a:latin typeface="Abadi"/>
              </a:rPr>
              <a:t>Target Source: </a:t>
            </a:r>
            <a:r>
              <a:rPr lang="en-US" sz="1600" dirty="0">
                <a:solidFill>
                  <a:schemeClr val="accent3">
                    <a:lumMod val="25000"/>
                  </a:schemeClr>
                </a:solidFill>
                <a:latin typeface="Abadi"/>
              </a:rPr>
              <a:t>Wikipedia was selected for its comprehensive tables and consistent formatting related to SpaceX launches,</a:t>
            </a:r>
          </a:p>
          <a:p>
            <a:pPr>
              <a:lnSpc>
                <a:spcPct val="100000"/>
              </a:lnSpc>
              <a:spcBef>
                <a:spcPts val="1400"/>
              </a:spcBef>
            </a:pPr>
            <a:r>
              <a:rPr lang="en-US" sz="1600" b="1" dirty="0">
                <a:solidFill>
                  <a:schemeClr val="accent3">
                    <a:lumMod val="25000"/>
                  </a:schemeClr>
                </a:solidFill>
                <a:latin typeface="Abadi"/>
              </a:rPr>
              <a:t>Data Extraction: </a:t>
            </a:r>
            <a:r>
              <a:rPr lang="en-US" sz="1600" dirty="0">
                <a:solidFill>
                  <a:schemeClr val="accent3">
                    <a:lumMod val="25000"/>
                  </a:schemeClr>
                </a:solidFill>
                <a:latin typeface="Abadi"/>
              </a:rPr>
              <a:t>HTML parsing was performed to extract tables containing all useful data</a:t>
            </a:r>
          </a:p>
          <a:p>
            <a:pPr>
              <a:lnSpc>
                <a:spcPct val="100000"/>
              </a:lnSpc>
              <a:spcBef>
                <a:spcPts val="1400"/>
              </a:spcBef>
            </a:pPr>
            <a:r>
              <a:rPr lang="en-US" sz="1600" dirty="0">
                <a:solidFill>
                  <a:schemeClr val="accent3">
                    <a:lumMod val="25000"/>
                  </a:schemeClr>
                </a:solidFill>
                <a:latin typeface="Abadi" panose="020B0604020104020204" pitchFamily="34" charset="0"/>
              </a:rPr>
              <a:t>Wikipedia Scraping notebook : </a:t>
            </a:r>
            <a:r>
              <a:rPr lang="en-US" sz="1600" dirty="0">
                <a:solidFill>
                  <a:srgbClr val="0948CB"/>
                </a:solidFill>
                <a:latin typeface="Abadi" panose="020B0604020104020204" pitchFamily="34" charset="0"/>
              </a:rPr>
              <a:t>https://github.com/Tahsine/SpaceX-Capstone/blob/97105c195ca9cd7264a562e4c0a1bd581e933f9c/jupyter-labs-webscraping.ipynb</a:t>
            </a:r>
            <a:endParaRPr lang="en-US" sz="1600" dirty="0">
              <a:solidFill>
                <a:srgbClr val="0948CB"/>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Ellipse 4">
            <a:extLst>
              <a:ext uri="{FF2B5EF4-FFF2-40B4-BE49-F238E27FC236}">
                <a16:creationId xmlns:a16="http://schemas.microsoft.com/office/drawing/2014/main" id="{2F6EAE0B-ADEF-C516-90A8-8FF99E13B119}"/>
              </a:ext>
            </a:extLst>
          </p:cNvPr>
          <p:cNvSpPr/>
          <p:nvPr/>
        </p:nvSpPr>
        <p:spPr>
          <a:xfrm>
            <a:off x="6027811" y="2199290"/>
            <a:ext cx="2254469" cy="1229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Wikipedia</a:t>
            </a:r>
            <a:r>
              <a:rPr lang="fr-FR" dirty="0"/>
              <a:t> Page Access</a:t>
            </a:r>
            <a:endParaRPr lang="en-US" dirty="0"/>
          </a:p>
        </p:txBody>
      </p:sp>
      <p:sp>
        <p:nvSpPr>
          <p:cNvPr id="8" name="Ellipse 7">
            <a:extLst>
              <a:ext uri="{FF2B5EF4-FFF2-40B4-BE49-F238E27FC236}">
                <a16:creationId xmlns:a16="http://schemas.microsoft.com/office/drawing/2014/main" id="{4C6BE74F-D17C-D3AD-725F-DF3E2DAADD05}"/>
              </a:ext>
            </a:extLst>
          </p:cNvPr>
          <p:cNvSpPr/>
          <p:nvPr/>
        </p:nvSpPr>
        <p:spPr>
          <a:xfrm>
            <a:off x="8959137" y="2199290"/>
            <a:ext cx="2254469" cy="1229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HTML </a:t>
            </a:r>
            <a:r>
              <a:rPr lang="fr-FR" dirty="0" err="1"/>
              <a:t>Parsing</a:t>
            </a:r>
            <a:endParaRPr lang="en-US" dirty="0"/>
          </a:p>
        </p:txBody>
      </p:sp>
      <p:sp>
        <p:nvSpPr>
          <p:cNvPr id="9" name="Ellipse 8">
            <a:extLst>
              <a:ext uri="{FF2B5EF4-FFF2-40B4-BE49-F238E27FC236}">
                <a16:creationId xmlns:a16="http://schemas.microsoft.com/office/drawing/2014/main" id="{F3F4558A-3748-952E-CC17-8542A6D8A140}"/>
              </a:ext>
            </a:extLst>
          </p:cNvPr>
          <p:cNvSpPr/>
          <p:nvPr/>
        </p:nvSpPr>
        <p:spPr>
          <a:xfrm>
            <a:off x="8959136" y="4167803"/>
            <a:ext cx="2254469" cy="1229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Table Extraction</a:t>
            </a:r>
            <a:endParaRPr lang="en-US" dirty="0"/>
          </a:p>
        </p:txBody>
      </p:sp>
      <p:cxnSp>
        <p:nvCxnSpPr>
          <p:cNvPr id="10" name="Connecteur droit avec flèche 9">
            <a:extLst>
              <a:ext uri="{FF2B5EF4-FFF2-40B4-BE49-F238E27FC236}">
                <a16:creationId xmlns:a16="http://schemas.microsoft.com/office/drawing/2014/main" id="{24C791D3-B8D8-F8A1-7939-EC811D10FC16}"/>
              </a:ext>
            </a:extLst>
          </p:cNvPr>
          <p:cNvCxnSpPr>
            <a:stCxn id="5" idx="6"/>
            <a:endCxn id="8" idx="2"/>
          </p:cNvCxnSpPr>
          <p:nvPr/>
        </p:nvCxnSpPr>
        <p:spPr>
          <a:xfrm>
            <a:off x="8282280" y="2814145"/>
            <a:ext cx="6768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a:extLst>
              <a:ext uri="{FF2B5EF4-FFF2-40B4-BE49-F238E27FC236}">
                <a16:creationId xmlns:a16="http://schemas.microsoft.com/office/drawing/2014/main" id="{0DCABFE9-AAAA-C934-CCB1-E8E026133392}"/>
              </a:ext>
            </a:extLst>
          </p:cNvPr>
          <p:cNvCxnSpPr>
            <a:stCxn id="8" idx="4"/>
            <a:endCxn id="9" idx="0"/>
          </p:cNvCxnSpPr>
          <p:nvPr/>
        </p:nvCxnSpPr>
        <p:spPr>
          <a:xfrm flipH="1">
            <a:off x="10086371" y="3429000"/>
            <a:ext cx="1" cy="738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1089</TotalTime>
  <Words>2047</Words>
  <Application>Microsoft Office PowerPoint</Application>
  <PresentationFormat>Grand écran</PresentationFormat>
  <Paragraphs>426</Paragraphs>
  <Slides>49</Slides>
  <Notes>6</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49</vt:i4>
      </vt:variant>
    </vt:vector>
  </HeadingPairs>
  <TitlesOfParts>
    <vt:vector size="56" baseType="lpstr">
      <vt:lpstr>Abadi</vt:lpstr>
      <vt:lpstr>Arial</vt:lpstr>
      <vt:lpstr>Calibri</vt:lpstr>
      <vt:lpstr>Calibri Light</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Tahsine SALAMI</cp:lastModifiedBy>
  <cp:revision>287</cp:revision>
  <dcterms:created xsi:type="dcterms:W3CDTF">2021-04-29T18:58:34Z</dcterms:created>
  <dcterms:modified xsi:type="dcterms:W3CDTF">2024-08-20T10:38:49Z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